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70" r:id="rId3"/>
    <p:sldId id="281" r:id="rId4"/>
    <p:sldId id="282" r:id="rId5"/>
    <p:sldId id="277" r:id="rId6"/>
    <p:sldId id="273" r:id="rId7"/>
    <p:sldId id="274" r:id="rId8"/>
    <p:sldId id="275" r:id="rId9"/>
    <p:sldId id="276" r:id="rId10"/>
    <p:sldId id="267" r:id="rId11"/>
    <p:sldId id="278" r:id="rId12"/>
    <p:sldId id="279" r:id="rId13"/>
    <p:sldId id="280" r:id="rId14"/>
    <p:sldId id="268" r:id="rId15"/>
    <p:sldId id="283" r:id="rId16"/>
    <p:sldId id="285" r:id="rId17"/>
    <p:sldId id="286" r:id="rId18"/>
    <p:sldId id="287" r:id="rId19"/>
    <p:sldId id="284" r:id="rId20"/>
    <p:sldId id="288" r:id="rId21"/>
    <p:sldId id="290" r:id="rId22"/>
    <p:sldId id="291" r:id="rId23"/>
    <p:sldId id="292" r:id="rId24"/>
    <p:sldId id="293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70" d="100"/>
          <a:sy n="70" d="100"/>
        </p:scale>
        <p:origin x="13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A4E18A-7F1B-402F-B553-B9050C45204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1455264D-72CC-4D81-A715-3F3D2ED14356}">
      <dgm:prSet/>
      <dgm:spPr/>
      <dgm:t>
        <a:bodyPr/>
        <a:lstStyle/>
        <a:p>
          <a:pPr rtl="0"/>
          <a:r>
            <a:rPr kumimoji="1" lang="en-US" smtClean="0"/>
            <a:t>SDG</a:t>
          </a:r>
          <a:r>
            <a:rPr kumimoji="1" lang="ja-JP" smtClean="0"/>
            <a:t>ｓ</a:t>
          </a:r>
          <a:endParaRPr lang="ja-JP"/>
        </a:p>
      </dgm:t>
    </dgm:pt>
    <dgm:pt modelId="{4DCC6BC2-C161-458B-8E4D-10A386299E1C}" type="parTrans" cxnId="{69860338-04A6-4196-BCEC-4F5BE2084F2C}">
      <dgm:prSet/>
      <dgm:spPr/>
      <dgm:t>
        <a:bodyPr/>
        <a:lstStyle/>
        <a:p>
          <a:endParaRPr kumimoji="1" lang="ja-JP" altLang="en-US"/>
        </a:p>
      </dgm:t>
    </dgm:pt>
    <dgm:pt modelId="{A20BB110-7C45-4D4B-BF49-36177892423D}" type="sibTrans" cxnId="{69860338-04A6-4196-BCEC-4F5BE2084F2C}">
      <dgm:prSet/>
      <dgm:spPr/>
      <dgm:t>
        <a:bodyPr/>
        <a:lstStyle/>
        <a:p>
          <a:endParaRPr kumimoji="1" lang="ja-JP" altLang="en-US"/>
        </a:p>
      </dgm:t>
    </dgm:pt>
    <dgm:pt modelId="{68A5C179-12BD-4664-A9DB-960D715A33E0}">
      <dgm:prSet/>
      <dgm:spPr/>
      <dgm:t>
        <a:bodyPr/>
        <a:lstStyle/>
        <a:p>
          <a:pPr rtl="0"/>
          <a:r>
            <a:rPr kumimoji="1" lang="ja-JP" smtClean="0"/>
            <a:t>グローバル経済</a:t>
          </a:r>
          <a:endParaRPr lang="ja-JP"/>
        </a:p>
      </dgm:t>
    </dgm:pt>
    <dgm:pt modelId="{A1CCEFCB-66F1-4746-AB4A-984639536686}" type="parTrans" cxnId="{82AA83F8-28A3-4065-95A7-2AF4E907D8CB}">
      <dgm:prSet/>
      <dgm:spPr/>
      <dgm:t>
        <a:bodyPr/>
        <a:lstStyle/>
        <a:p>
          <a:endParaRPr kumimoji="1" lang="ja-JP" altLang="en-US"/>
        </a:p>
      </dgm:t>
    </dgm:pt>
    <dgm:pt modelId="{BFAF5386-41FF-45D4-B14B-C6743F0FD15A}" type="sibTrans" cxnId="{82AA83F8-28A3-4065-95A7-2AF4E907D8CB}">
      <dgm:prSet/>
      <dgm:spPr/>
      <dgm:t>
        <a:bodyPr/>
        <a:lstStyle/>
        <a:p>
          <a:endParaRPr kumimoji="1" lang="ja-JP" altLang="en-US"/>
        </a:p>
      </dgm:t>
    </dgm:pt>
    <dgm:pt modelId="{A15ED377-5C2F-4F2E-8A6E-CB3654E8021D}">
      <dgm:prSet/>
      <dgm:spPr/>
      <dgm:t>
        <a:bodyPr/>
        <a:lstStyle/>
        <a:p>
          <a:pPr rtl="0"/>
          <a:r>
            <a:rPr kumimoji="1" lang="ja-JP" smtClean="0"/>
            <a:t>原子力発電</a:t>
          </a:r>
          <a:endParaRPr lang="ja-JP"/>
        </a:p>
      </dgm:t>
    </dgm:pt>
    <dgm:pt modelId="{44A1BC26-C109-41D9-B3C6-E2D8C87FFA79}" type="parTrans" cxnId="{457643A6-5AD0-4386-A9F5-1822F9366D88}">
      <dgm:prSet/>
      <dgm:spPr/>
      <dgm:t>
        <a:bodyPr/>
        <a:lstStyle/>
        <a:p>
          <a:endParaRPr kumimoji="1" lang="ja-JP" altLang="en-US"/>
        </a:p>
      </dgm:t>
    </dgm:pt>
    <dgm:pt modelId="{64950F9B-4439-4235-BC02-DBF41F674A1B}" type="sibTrans" cxnId="{457643A6-5AD0-4386-A9F5-1822F9366D88}">
      <dgm:prSet/>
      <dgm:spPr/>
      <dgm:t>
        <a:bodyPr/>
        <a:lstStyle/>
        <a:p>
          <a:endParaRPr kumimoji="1" lang="ja-JP" altLang="en-US"/>
        </a:p>
      </dgm:t>
    </dgm:pt>
    <dgm:pt modelId="{E5AAE34B-480A-4542-B05F-61B6A60A937B}">
      <dgm:prSet/>
      <dgm:spPr/>
      <dgm:t>
        <a:bodyPr/>
        <a:lstStyle/>
        <a:p>
          <a:pPr rtl="0"/>
          <a:r>
            <a:rPr kumimoji="1" lang="ja-JP" smtClean="0"/>
            <a:t>ジェンダー</a:t>
          </a:r>
          <a:endParaRPr lang="ja-JP"/>
        </a:p>
      </dgm:t>
    </dgm:pt>
    <dgm:pt modelId="{106109CA-BF87-4D34-8332-65DC9E0237F0}" type="parTrans" cxnId="{28AD4923-EA82-429E-AEA6-8AB2E55F81D9}">
      <dgm:prSet/>
      <dgm:spPr/>
      <dgm:t>
        <a:bodyPr/>
        <a:lstStyle/>
        <a:p>
          <a:endParaRPr kumimoji="1" lang="ja-JP" altLang="en-US"/>
        </a:p>
      </dgm:t>
    </dgm:pt>
    <dgm:pt modelId="{01869C3F-C22B-432A-A362-84D7D707EF41}" type="sibTrans" cxnId="{28AD4923-EA82-429E-AEA6-8AB2E55F81D9}">
      <dgm:prSet/>
      <dgm:spPr/>
      <dgm:t>
        <a:bodyPr/>
        <a:lstStyle/>
        <a:p>
          <a:endParaRPr kumimoji="1" lang="ja-JP" altLang="en-US"/>
        </a:p>
      </dgm:t>
    </dgm:pt>
    <dgm:pt modelId="{D207757B-CB77-46B6-AA45-67C5020D7240}">
      <dgm:prSet/>
      <dgm:spPr/>
      <dgm:t>
        <a:bodyPr/>
        <a:lstStyle/>
        <a:p>
          <a:pPr rtl="0"/>
          <a:r>
            <a:rPr kumimoji="1" lang="en-US" smtClean="0"/>
            <a:t>AI</a:t>
          </a:r>
          <a:r>
            <a:rPr kumimoji="1" lang="ja-JP" smtClean="0"/>
            <a:t>・ロボット</a:t>
          </a:r>
          <a:endParaRPr lang="ja-JP"/>
        </a:p>
      </dgm:t>
    </dgm:pt>
    <dgm:pt modelId="{5564C29E-510E-4350-BC82-DDCDF9244533}" type="parTrans" cxnId="{A9526B38-109F-4A10-BD4B-B7E47920536F}">
      <dgm:prSet/>
      <dgm:spPr/>
      <dgm:t>
        <a:bodyPr/>
        <a:lstStyle/>
        <a:p>
          <a:endParaRPr kumimoji="1" lang="ja-JP" altLang="en-US"/>
        </a:p>
      </dgm:t>
    </dgm:pt>
    <dgm:pt modelId="{E7D1C041-9CED-4F13-85C2-36283269E6C1}" type="sibTrans" cxnId="{A9526B38-109F-4A10-BD4B-B7E47920536F}">
      <dgm:prSet/>
      <dgm:spPr/>
      <dgm:t>
        <a:bodyPr/>
        <a:lstStyle/>
        <a:p>
          <a:endParaRPr kumimoji="1" lang="ja-JP" altLang="en-US"/>
        </a:p>
      </dgm:t>
    </dgm:pt>
    <dgm:pt modelId="{374EA013-E157-413D-8C81-25E8C9159FB5}" type="pres">
      <dgm:prSet presAssocID="{CCA4E18A-7F1B-402F-B553-B9050C4520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E22A10D3-1C4A-4DCA-B813-558A9DE44F12}" type="pres">
      <dgm:prSet presAssocID="{1455264D-72CC-4D81-A715-3F3D2ED14356}" presName="linNode" presStyleCnt="0"/>
      <dgm:spPr/>
    </dgm:pt>
    <dgm:pt modelId="{7D7792CE-7257-4E1F-B42E-95591F17F66C}" type="pres">
      <dgm:prSet presAssocID="{1455264D-72CC-4D81-A715-3F3D2ED14356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D5EDCEF-3C51-4F04-B001-0573BD6947D6}" type="pres">
      <dgm:prSet presAssocID="{A20BB110-7C45-4D4B-BF49-36177892423D}" presName="sp" presStyleCnt="0"/>
      <dgm:spPr/>
    </dgm:pt>
    <dgm:pt modelId="{0B3B94E3-3C49-4C63-801A-D2A74C2D8741}" type="pres">
      <dgm:prSet presAssocID="{68A5C179-12BD-4664-A9DB-960D715A33E0}" presName="linNode" presStyleCnt="0"/>
      <dgm:spPr/>
    </dgm:pt>
    <dgm:pt modelId="{A4004D10-5B89-437B-9CD0-CED243D74118}" type="pres">
      <dgm:prSet presAssocID="{68A5C179-12BD-4664-A9DB-960D715A33E0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1A81438-531B-4057-A5E5-10ED0345008A}" type="pres">
      <dgm:prSet presAssocID="{BFAF5386-41FF-45D4-B14B-C6743F0FD15A}" presName="sp" presStyleCnt="0"/>
      <dgm:spPr/>
    </dgm:pt>
    <dgm:pt modelId="{0F5E210C-0D1B-43BC-B671-ECD18B93D0F8}" type="pres">
      <dgm:prSet presAssocID="{A15ED377-5C2F-4F2E-8A6E-CB3654E8021D}" presName="linNode" presStyleCnt="0"/>
      <dgm:spPr/>
    </dgm:pt>
    <dgm:pt modelId="{ED601FCC-A058-4DBD-A689-DD27E511628F}" type="pres">
      <dgm:prSet presAssocID="{A15ED377-5C2F-4F2E-8A6E-CB3654E8021D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EEBF2DC-B04E-4BED-9814-F16A551B5DB9}" type="pres">
      <dgm:prSet presAssocID="{64950F9B-4439-4235-BC02-DBF41F674A1B}" presName="sp" presStyleCnt="0"/>
      <dgm:spPr/>
    </dgm:pt>
    <dgm:pt modelId="{0212718E-1248-4303-AE65-B172B5477273}" type="pres">
      <dgm:prSet presAssocID="{E5AAE34B-480A-4542-B05F-61B6A60A937B}" presName="linNode" presStyleCnt="0"/>
      <dgm:spPr/>
    </dgm:pt>
    <dgm:pt modelId="{5DB4AEB2-5E88-43E7-BC9F-C00ACD053BCE}" type="pres">
      <dgm:prSet presAssocID="{E5AAE34B-480A-4542-B05F-61B6A60A937B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DDAAC0-1794-4E7F-B3D2-8F1A3632AAE9}" type="pres">
      <dgm:prSet presAssocID="{01869C3F-C22B-432A-A362-84D7D707EF41}" presName="sp" presStyleCnt="0"/>
      <dgm:spPr/>
    </dgm:pt>
    <dgm:pt modelId="{1674005E-BFF4-42BE-9AE2-5E700B17BCA2}" type="pres">
      <dgm:prSet presAssocID="{D207757B-CB77-46B6-AA45-67C5020D7240}" presName="linNode" presStyleCnt="0"/>
      <dgm:spPr/>
    </dgm:pt>
    <dgm:pt modelId="{2D2EA3F5-7D65-431F-9CBB-D54E7FBF0C49}" type="pres">
      <dgm:prSet presAssocID="{D207757B-CB77-46B6-AA45-67C5020D7240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28AD4923-EA82-429E-AEA6-8AB2E55F81D9}" srcId="{CCA4E18A-7F1B-402F-B553-B9050C452041}" destId="{E5AAE34B-480A-4542-B05F-61B6A60A937B}" srcOrd="3" destOrd="0" parTransId="{106109CA-BF87-4D34-8332-65DC9E0237F0}" sibTransId="{01869C3F-C22B-432A-A362-84D7D707EF41}"/>
    <dgm:cxn modelId="{69860338-04A6-4196-BCEC-4F5BE2084F2C}" srcId="{CCA4E18A-7F1B-402F-B553-B9050C452041}" destId="{1455264D-72CC-4D81-A715-3F3D2ED14356}" srcOrd="0" destOrd="0" parTransId="{4DCC6BC2-C161-458B-8E4D-10A386299E1C}" sibTransId="{A20BB110-7C45-4D4B-BF49-36177892423D}"/>
    <dgm:cxn modelId="{77AC79A9-B60C-42DC-90F4-D2EA677A7392}" type="presOf" srcId="{1455264D-72CC-4D81-A715-3F3D2ED14356}" destId="{7D7792CE-7257-4E1F-B42E-95591F17F66C}" srcOrd="0" destOrd="0" presId="urn:microsoft.com/office/officeart/2005/8/layout/vList5"/>
    <dgm:cxn modelId="{51B7DAE8-6A18-4E4A-BF18-A887B446314E}" type="presOf" srcId="{CCA4E18A-7F1B-402F-B553-B9050C452041}" destId="{374EA013-E157-413D-8C81-25E8C9159FB5}" srcOrd="0" destOrd="0" presId="urn:microsoft.com/office/officeart/2005/8/layout/vList5"/>
    <dgm:cxn modelId="{82AA83F8-28A3-4065-95A7-2AF4E907D8CB}" srcId="{CCA4E18A-7F1B-402F-B553-B9050C452041}" destId="{68A5C179-12BD-4664-A9DB-960D715A33E0}" srcOrd="1" destOrd="0" parTransId="{A1CCEFCB-66F1-4746-AB4A-984639536686}" sibTransId="{BFAF5386-41FF-45D4-B14B-C6743F0FD15A}"/>
    <dgm:cxn modelId="{4ACD4308-18ED-44F2-BD79-334FA2F39BC0}" type="presOf" srcId="{A15ED377-5C2F-4F2E-8A6E-CB3654E8021D}" destId="{ED601FCC-A058-4DBD-A689-DD27E511628F}" srcOrd="0" destOrd="0" presId="urn:microsoft.com/office/officeart/2005/8/layout/vList5"/>
    <dgm:cxn modelId="{EFFFA09E-DC4B-400C-BEC7-0D93D6CBEF09}" type="presOf" srcId="{D207757B-CB77-46B6-AA45-67C5020D7240}" destId="{2D2EA3F5-7D65-431F-9CBB-D54E7FBF0C49}" srcOrd="0" destOrd="0" presId="urn:microsoft.com/office/officeart/2005/8/layout/vList5"/>
    <dgm:cxn modelId="{A9526B38-109F-4A10-BD4B-B7E47920536F}" srcId="{CCA4E18A-7F1B-402F-B553-B9050C452041}" destId="{D207757B-CB77-46B6-AA45-67C5020D7240}" srcOrd="4" destOrd="0" parTransId="{5564C29E-510E-4350-BC82-DDCDF9244533}" sibTransId="{E7D1C041-9CED-4F13-85C2-36283269E6C1}"/>
    <dgm:cxn modelId="{ABE24AF8-65FD-46C1-98D8-F360926895F9}" type="presOf" srcId="{68A5C179-12BD-4664-A9DB-960D715A33E0}" destId="{A4004D10-5B89-437B-9CD0-CED243D74118}" srcOrd="0" destOrd="0" presId="urn:microsoft.com/office/officeart/2005/8/layout/vList5"/>
    <dgm:cxn modelId="{457643A6-5AD0-4386-A9F5-1822F9366D88}" srcId="{CCA4E18A-7F1B-402F-B553-B9050C452041}" destId="{A15ED377-5C2F-4F2E-8A6E-CB3654E8021D}" srcOrd="2" destOrd="0" parTransId="{44A1BC26-C109-41D9-B3C6-E2D8C87FFA79}" sibTransId="{64950F9B-4439-4235-BC02-DBF41F674A1B}"/>
    <dgm:cxn modelId="{780B6075-C0F8-4D08-8553-F071B70AF00A}" type="presOf" srcId="{E5AAE34B-480A-4542-B05F-61B6A60A937B}" destId="{5DB4AEB2-5E88-43E7-BC9F-C00ACD053BCE}" srcOrd="0" destOrd="0" presId="urn:microsoft.com/office/officeart/2005/8/layout/vList5"/>
    <dgm:cxn modelId="{AE97E9D5-0212-4101-B1F1-8B5ACCBCEB0A}" type="presParOf" srcId="{374EA013-E157-413D-8C81-25E8C9159FB5}" destId="{E22A10D3-1C4A-4DCA-B813-558A9DE44F12}" srcOrd="0" destOrd="0" presId="urn:microsoft.com/office/officeart/2005/8/layout/vList5"/>
    <dgm:cxn modelId="{ABD5ECBE-F439-40A6-8E26-9C5BB510DC69}" type="presParOf" srcId="{E22A10D3-1C4A-4DCA-B813-558A9DE44F12}" destId="{7D7792CE-7257-4E1F-B42E-95591F17F66C}" srcOrd="0" destOrd="0" presId="urn:microsoft.com/office/officeart/2005/8/layout/vList5"/>
    <dgm:cxn modelId="{071010F2-39D0-40BA-87E6-5166ADCB664F}" type="presParOf" srcId="{374EA013-E157-413D-8C81-25E8C9159FB5}" destId="{1D5EDCEF-3C51-4F04-B001-0573BD6947D6}" srcOrd="1" destOrd="0" presId="urn:microsoft.com/office/officeart/2005/8/layout/vList5"/>
    <dgm:cxn modelId="{F4CF6F3B-C1BE-446E-AD8C-67A1880C1C7A}" type="presParOf" srcId="{374EA013-E157-413D-8C81-25E8C9159FB5}" destId="{0B3B94E3-3C49-4C63-801A-D2A74C2D8741}" srcOrd="2" destOrd="0" presId="urn:microsoft.com/office/officeart/2005/8/layout/vList5"/>
    <dgm:cxn modelId="{412E12CF-C0E7-46FE-A643-78F24D2CBCC6}" type="presParOf" srcId="{0B3B94E3-3C49-4C63-801A-D2A74C2D8741}" destId="{A4004D10-5B89-437B-9CD0-CED243D74118}" srcOrd="0" destOrd="0" presId="urn:microsoft.com/office/officeart/2005/8/layout/vList5"/>
    <dgm:cxn modelId="{128729F8-ED64-4B59-9BF3-85D549FACCF1}" type="presParOf" srcId="{374EA013-E157-413D-8C81-25E8C9159FB5}" destId="{21A81438-531B-4057-A5E5-10ED0345008A}" srcOrd="3" destOrd="0" presId="urn:microsoft.com/office/officeart/2005/8/layout/vList5"/>
    <dgm:cxn modelId="{3D61AF55-364E-48F5-B562-A3158E10F590}" type="presParOf" srcId="{374EA013-E157-413D-8C81-25E8C9159FB5}" destId="{0F5E210C-0D1B-43BC-B671-ECD18B93D0F8}" srcOrd="4" destOrd="0" presId="urn:microsoft.com/office/officeart/2005/8/layout/vList5"/>
    <dgm:cxn modelId="{1DF6E94C-DF78-4B5D-B43E-4B06B8226DF2}" type="presParOf" srcId="{0F5E210C-0D1B-43BC-B671-ECD18B93D0F8}" destId="{ED601FCC-A058-4DBD-A689-DD27E511628F}" srcOrd="0" destOrd="0" presId="urn:microsoft.com/office/officeart/2005/8/layout/vList5"/>
    <dgm:cxn modelId="{95D422AD-B609-4DDD-80AA-0ABFEA0C494E}" type="presParOf" srcId="{374EA013-E157-413D-8C81-25E8C9159FB5}" destId="{FEEBF2DC-B04E-4BED-9814-F16A551B5DB9}" srcOrd="5" destOrd="0" presId="urn:microsoft.com/office/officeart/2005/8/layout/vList5"/>
    <dgm:cxn modelId="{04AB71D5-60E1-43FD-AF99-E872179B3C5B}" type="presParOf" srcId="{374EA013-E157-413D-8C81-25E8C9159FB5}" destId="{0212718E-1248-4303-AE65-B172B5477273}" srcOrd="6" destOrd="0" presId="urn:microsoft.com/office/officeart/2005/8/layout/vList5"/>
    <dgm:cxn modelId="{9541F08B-71A5-4AD4-9BF7-5E0DBC39669C}" type="presParOf" srcId="{0212718E-1248-4303-AE65-B172B5477273}" destId="{5DB4AEB2-5E88-43E7-BC9F-C00ACD053BCE}" srcOrd="0" destOrd="0" presId="urn:microsoft.com/office/officeart/2005/8/layout/vList5"/>
    <dgm:cxn modelId="{4B29EB3B-EEB9-4490-A2A0-AEAE40D1A880}" type="presParOf" srcId="{374EA013-E157-413D-8C81-25E8C9159FB5}" destId="{8FDDAAC0-1794-4E7F-B3D2-8F1A3632AAE9}" srcOrd="7" destOrd="0" presId="urn:microsoft.com/office/officeart/2005/8/layout/vList5"/>
    <dgm:cxn modelId="{C8A56580-5B4A-475A-B207-57B7452BAADD}" type="presParOf" srcId="{374EA013-E157-413D-8C81-25E8C9159FB5}" destId="{1674005E-BFF4-42BE-9AE2-5E700B17BCA2}" srcOrd="8" destOrd="0" presId="urn:microsoft.com/office/officeart/2005/8/layout/vList5"/>
    <dgm:cxn modelId="{CAC6749B-14E5-4F6D-83CA-41F7D1CE3BF5}" type="presParOf" srcId="{1674005E-BFF4-42BE-9AE2-5E700B17BCA2}" destId="{2D2EA3F5-7D65-431F-9CBB-D54E7FBF0C4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E45E13-0B2E-410F-8D26-7A7714110FC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9B12A56-CD7A-4101-BEBB-3A6EB8314F6B}">
      <dgm:prSet/>
      <dgm:spPr/>
      <dgm:t>
        <a:bodyPr/>
        <a:lstStyle/>
        <a:p>
          <a:pPr rtl="0"/>
          <a:r>
            <a:rPr kumimoji="1" lang="ja-JP" dirty="0" smtClean="0"/>
            <a:t>ルンバを起こしてあげる人間</a:t>
          </a:r>
          <a:endParaRPr lang="ja-JP" dirty="0"/>
        </a:p>
      </dgm:t>
    </dgm:pt>
    <dgm:pt modelId="{FB227AAA-01AA-4EB7-B8EB-ED52D51BE6E0}" type="parTrans" cxnId="{C263497E-546C-4639-A190-39B5D72FF9FB}">
      <dgm:prSet/>
      <dgm:spPr/>
      <dgm:t>
        <a:bodyPr/>
        <a:lstStyle/>
        <a:p>
          <a:endParaRPr kumimoji="1" lang="ja-JP" altLang="en-US"/>
        </a:p>
      </dgm:t>
    </dgm:pt>
    <dgm:pt modelId="{798544F9-878F-46C3-B542-086D4A56662E}" type="sibTrans" cxnId="{C263497E-546C-4639-A190-39B5D72FF9FB}">
      <dgm:prSet/>
      <dgm:spPr/>
      <dgm:t>
        <a:bodyPr/>
        <a:lstStyle/>
        <a:p>
          <a:endParaRPr kumimoji="1" lang="ja-JP" altLang="en-US"/>
        </a:p>
      </dgm:t>
    </dgm:pt>
    <dgm:pt modelId="{081F3777-66F1-4E38-A9AF-9C8902DF2489}">
      <dgm:prSet/>
      <dgm:spPr/>
      <dgm:t>
        <a:bodyPr/>
        <a:lstStyle/>
        <a:p>
          <a:pPr rtl="0"/>
          <a:r>
            <a:rPr kumimoji="1" lang="ja-JP" dirty="0" smtClean="0"/>
            <a:t>自動運転システムの瑕疵を補填する人間</a:t>
          </a:r>
          <a:endParaRPr lang="ja-JP" dirty="0"/>
        </a:p>
      </dgm:t>
    </dgm:pt>
    <dgm:pt modelId="{6856F33F-E530-4889-A6BD-6EB14060299D}" type="parTrans" cxnId="{A8C90DE2-6966-44A5-BAF7-41C78F1065D2}">
      <dgm:prSet/>
      <dgm:spPr/>
      <dgm:t>
        <a:bodyPr/>
        <a:lstStyle/>
        <a:p>
          <a:endParaRPr kumimoji="1" lang="ja-JP" altLang="en-US"/>
        </a:p>
      </dgm:t>
    </dgm:pt>
    <dgm:pt modelId="{A0C93BB2-84BD-442E-BE9D-8B8F7E486AFC}" type="sibTrans" cxnId="{A8C90DE2-6966-44A5-BAF7-41C78F1065D2}">
      <dgm:prSet/>
      <dgm:spPr/>
      <dgm:t>
        <a:bodyPr/>
        <a:lstStyle/>
        <a:p>
          <a:endParaRPr kumimoji="1" lang="ja-JP" altLang="en-US"/>
        </a:p>
      </dgm:t>
    </dgm:pt>
    <dgm:pt modelId="{67333602-6A9C-4029-A23E-372E21B4F2AE}">
      <dgm:prSet/>
      <dgm:spPr/>
      <dgm:t>
        <a:bodyPr/>
        <a:lstStyle/>
        <a:p>
          <a:pPr rtl="0"/>
          <a:r>
            <a:rPr kumimoji="1" lang="ja-JP" smtClean="0"/>
            <a:t>ＬＯＶＯＴを愛してあげる人間</a:t>
          </a:r>
          <a:endParaRPr lang="ja-JP"/>
        </a:p>
      </dgm:t>
    </dgm:pt>
    <dgm:pt modelId="{EF15B0D6-AF05-4FED-B5D0-D9354B9E00E9}" type="parTrans" cxnId="{EC596CAE-45C6-4BCE-8D6E-F07B3B2FFD68}">
      <dgm:prSet/>
      <dgm:spPr/>
      <dgm:t>
        <a:bodyPr/>
        <a:lstStyle/>
        <a:p>
          <a:endParaRPr kumimoji="1" lang="ja-JP" altLang="en-US"/>
        </a:p>
      </dgm:t>
    </dgm:pt>
    <dgm:pt modelId="{84DA6E99-8ADF-4354-86F0-E4405624D7A8}" type="sibTrans" cxnId="{EC596CAE-45C6-4BCE-8D6E-F07B3B2FFD68}">
      <dgm:prSet/>
      <dgm:spPr/>
      <dgm:t>
        <a:bodyPr/>
        <a:lstStyle/>
        <a:p>
          <a:endParaRPr kumimoji="1" lang="ja-JP" altLang="en-US"/>
        </a:p>
      </dgm:t>
    </dgm:pt>
    <dgm:pt modelId="{90F4F734-C1CA-4245-81A3-7F89F5161388}" type="pres">
      <dgm:prSet presAssocID="{8EE45E13-0B2E-410F-8D26-7A7714110F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C8AB5BB-83C9-4341-9E2F-1EEC5686D947}" type="pres">
      <dgm:prSet presAssocID="{89B12A56-CD7A-4101-BEBB-3A6EB8314F6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132E3A-A729-406C-86D6-F5E483D79ED5}" type="pres">
      <dgm:prSet presAssocID="{798544F9-878F-46C3-B542-086D4A56662E}" presName="spacer" presStyleCnt="0"/>
      <dgm:spPr/>
    </dgm:pt>
    <dgm:pt modelId="{08A81AF0-3D6D-4174-B184-536BD3C8366A}" type="pres">
      <dgm:prSet presAssocID="{081F3777-66F1-4E38-A9AF-9C8902DF248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D28A89C-66C2-4480-B69A-D871C4B57357}" type="pres">
      <dgm:prSet presAssocID="{A0C93BB2-84BD-442E-BE9D-8B8F7E486AFC}" presName="spacer" presStyleCnt="0"/>
      <dgm:spPr/>
    </dgm:pt>
    <dgm:pt modelId="{3BF218C0-2401-4DC5-90E4-07F962ED9EB6}" type="pres">
      <dgm:prSet presAssocID="{67333602-6A9C-4029-A23E-372E21B4F2A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28435C2-3B04-4912-8500-86A0FCF70EEA}" type="presOf" srcId="{081F3777-66F1-4E38-A9AF-9C8902DF2489}" destId="{08A81AF0-3D6D-4174-B184-536BD3C8366A}" srcOrd="0" destOrd="0" presId="urn:microsoft.com/office/officeart/2005/8/layout/vList2"/>
    <dgm:cxn modelId="{1D508442-6EF1-4D65-9815-12C58A5C567C}" type="presOf" srcId="{8EE45E13-0B2E-410F-8D26-7A7714110FC6}" destId="{90F4F734-C1CA-4245-81A3-7F89F5161388}" srcOrd="0" destOrd="0" presId="urn:microsoft.com/office/officeart/2005/8/layout/vList2"/>
    <dgm:cxn modelId="{628C2A66-363C-403F-B92E-477122A4F920}" type="presOf" srcId="{89B12A56-CD7A-4101-BEBB-3A6EB8314F6B}" destId="{0C8AB5BB-83C9-4341-9E2F-1EEC5686D947}" srcOrd="0" destOrd="0" presId="urn:microsoft.com/office/officeart/2005/8/layout/vList2"/>
    <dgm:cxn modelId="{A8C90DE2-6966-44A5-BAF7-41C78F1065D2}" srcId="{8EE45E13-0B2E-410F-8D26-7A7714110FC6}" destId="{081F3777-66F1-4E38-A9AF-9C8902DF2489}" srcOrd="1" destOrd="0" parTransId="{6856F33F-E530-4889-A6BD-6EB14060299D}" sibTransId="{A0C93BB2-84BD-442E-BE9D-8B8F7E486AFC}"/>
    <dgm:cxn modelId="{EC596CAE-45C6-4BCE-8D6E-F07B3B2FFD68}" srcId="{8EE45E13-0B2E-410F-8D26-7A7714110FC6}" destId="{67333602-6A9C-4029-A23E-372E21B4F2AE}" srcOrd="2" destOrd="0" parTransId="{EF15B0D6-AF05-4FED-B5D0-D9354B9E00E9}" sibTransId="{84DA6E99-8ADF-4354-86F0-E4405624D7A8}"/>
    <dgm:cxn modelId="{5395A7E8-58A3-4682-982F-F9838AB0865B}" type="presOf" srcId="{67333602-6A9C-4029-A23E-372E21B4F2AE}" destId="{3BF218C0-2401-4DC5-90E4-07F962ED9EB6}" srcOrd="0" destOrd="0" presId="urn:microsoft.com/office/officeart/2005/8/layout/vList2"/>
    <dgm:cxn modelId="{C263497E-546C-4639-A190-39B5D72FF9FB}" srcId="{8EE45E13-0B2E-410F-8D26-7A7714110FC6}" destId="{89B12A56-CD7A-4101-BEBB-3A6EB8314F6B}" srcOrd="0" destOrd="0" parTransId="{FB227AAA-01AA-4EB7-B8EB-ED52D51BE6E0}" sibTransId="{798544F9-878F-46C3-B542-086D4A56662E}"/>
    <dgm:cxn modelId="{7E255340-896A-4802-BD4B-FDA5802D67D1}" type="presParOf" srcId="{90F4F734-C1CA-4245-81A3-7F89F5161388}" destId="{0C8AB5BB-83C9-4341-9E2F-1EEC5686D947}" srcOrd="0" destOrd="0" presId="urn:microsoft.com/office/officeart/2005/8/layout/vList2"/>
    <dgm:cxn modelId="{45934739-B034-42F7-8C1A-77DBDA6118F3}" type="presParOf" srcId="{90F4F734-C1CA-4245-81A3-7F89F5161388}" destId="{E0132E3A-A729-406C-86D6-F5E483D79ED5}" srcOrd="1" destOrd="0" presId="urn:microsoft.com/office/officeart/2005/8/layout/vList2"/>
    <dgm:cxn modelId="{92AF6653-DFEF-46F1-963E-3A408090F753}" type="presParOf" srcId="{90F4F734-C1CA-4245-81A3-7F89F5161388}" destId="{08A81AF0-3D6D-4174-B184-536BD3C8366A}" srcOrd="2" destOrd="0" presId="urn:microsoft.com/office/officeart/2005/8/layout/vList2"/>
    <dgm:cxn modelId="{6C70F6AA-AF95-4D0B-9EC9-7A190F18D4FD}" type="presParOf" srcId="{90F4F734-C1CA-4245-81A3-7F89F5161388}" destId="{FD28A89C-66C2-4480-B69A-D871C4B57357}" srcOrd="3" destOrd="0" presId="urn:microsoft.com/office/officeart/2005/8/layout/vList2"/>
    <dgm:cxn modelId="{4A6471C8-2F58-4DB4-B42C-F257E5E8DF13}" type="presParOf" srcId="{90F4F734-C1CA-4245-81A3-7F89F5161388}" destId="{3BF218C0-2401-4DC5-90E4-07F962ED9EB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792CE-7257-4E1F-B42E-95591F17F66C}">
      <dsp:nvSpPr>
        <dsp:cNvPr id="0" name=""/>
        <dsp:cNvSpPr/>
      </dsp:nvSpPr>
      <dsp:spPr>
        <a:xfrm>
          <a:off x="2633471" y="1988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3000" kern="1200" smtClean="0"/>
            <a:t>SDG</a:t>
          </a:r>
          <a:r>
            <a:rPr kumimoji="1" lang="ja-JP" sz="3000" kern="1200" smtClean="0"/>
            <a:t>ｓ</a:t>
          </a:r>
          <a:endParaRPr lang="ja-JP" sz="3000" kern="1200"/>
        </a:p>
      </dsp:txBody>
      <dsp:txXfrm>
        <a:off x="2675922" y="44439"/>
        <a:ext cx="2877754" cy="784710"/>
      </dsp:txXfrm>
    </dsp:sp>
    <dsp:sp modelId="{A4004D10-5B89-437B-9CD0-CED243D74118}">
      <dsp:nvSpPr>
        <dsp:cNvPr id="0" name=""/>
        <dsp:cNvSpPr/>
      </dsp:nvSpPr>
      <dsp:spPr>
        <a:xfrm>
          <a:off x="2633471" y="915082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smtClean="0"/>
            <a:t>グローバル経済</a:t>
          </a:r>
          <a:endParaRPr lang="ja-JP" altLang="en-US" sz="3000" kern="1200"/>
        </a:p>
      </dsp:txBody>
      <dsp:txXfrm>
        <a:off x="2675922" y="957533"/>
        <a:ext cx="2877754" cy="784710"/>
      </dsp:txXfrm>
    </dsp:sp>
    <dsp:sp modelId="{ED601FCC-A058-4DBD-A689-DD27E511628F}">
      <dsp:nvSpPr>
        <dsp:cNvPr id="0" name=""/>
        <dsp:cNvSpPr/>
      </dsp:nvSpPr>
      <dsp:spPr>
        <a:xfrm>
          <a:off x="2633471" y="1828175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smtClean="0"/>
            <a:t>原子力発電</a:t>
          </a:r>
          <a:endParaRPr lang="ja-JP" altLang="en-US" sz="3000" kern="1200"/>
        </a:p>
      </dsp:txBody>
      <dsp:txXfrm>
        <a:off x="2675922" y="1870626"/>
        <a:ext cx="2877754" cy="784710"/>
      </dsp:txXfrm>
    </dsp:sp>
    <dsp:sp modelId="{5DB4AEB2-5E88-43E7-BC9F-C00ACD053BCE}">
      <dsp:nvSpPr>
        <dsp:cNvPr id="0" name=""/>
        <dsp:cNvSpPr/>
      </dsp:nvSpPr>
      <dsp:spPr>
        <a:xfrm>
          <a:off x="2633471" y="2741268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smtClean="0"/>
            <a:t>ジェンダー</a:t>
          </a:r>
          <a:endParaRPr lang="ja-JP" altLang="en-US" sz="3000" kern="1200"/>
        </a:p>
      </dsp:txBody>
      <dsp:txXfrm>
        <a:off x="2675922" y="2783719"/>
        <a:ext cx="2877754" cy="784710"/>
      </dsp:txXfrm>
    </dsp:sp>
    <dsp:sp modelId="{2D2EA3F5-7D65-431F-9CBB-D54E7FBF0C49}">
      <dsp:nvSpPr>
        <dsp:cNvPr id="0" name=""/>
        <dsp:cNvSpPr/>
      </dsp:nvSpPr>
      <dsp:spPr>
        <a:xfrm>
          <a:off x="2633471" y="3654361"/>
          <a:ext cx="2962656" cy="8696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sz="3000" kern="1200" smtClean="0"/>
            <a:t>AI</a:t>
          </a:r>
          <a:r>
            <a:rPr kumimoji="1" lang="ja-JP" sz="3000" kern="1200" smtClean="0"/>
            <a:t>・ロボット</a:t>
          </a:r>
          <a:endParaRPr lang="ja-JP" sz="3000" kern="1200"/>
        </a:p>
      </dsp:txBody>
      <dsp:txXfrm>
        <a:off x="2675922" y="3696812"/>
        <a:ext cx="2877754" cy="7847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AB5BB-83C9-4341-9E2F-1EEC5686D947}">
      <dsp:nvSpPr>
        <dsp:cNvPr id="0" name=""/>
        <dsp:cNvSpPr/>
      </dsp:nvSpPr>
      <dsp:spPr>
        <a:xfrm>
          <a:off x="0" y="237919"/>
          <a:ext cx="4896544" cy="168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dirty="0" smtClean="0"/>
            <a:t>ルンバを起こしてあげる人間</a:t>
          </a:r>
          <a:endParaRPr lang="ja-JP" altLang="en-US" sz="4000" kern="1200" dirty="0"/>
        </a:p>
      </dsp:txBody>
      <dsp:txXfrm>
        <a:off x="82245" y="320164"/>
        <a:ext cx="4732054" cy="1520310"/>
      </dsp:txXfrm>
    </dsp:sp>
    <dsp:sp modelId="{08A81AF0-3D6D-4174-B184-536BD3C8366A}">
      <dsp:nvSpPr>
        <dsp:cNvPr id="0" name=""/>
        <dsp:cNvSpPr/>
      </dsp:nvSpPr>
      <dsp:spPr>
        <a:xfrm>
          <a:off x="0" y="2037920"/>
          <a:ext cx="4896544" cy="168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dirty="0" smtClean="0"/>
            <a:t>自動運転システムの瑕疵を補填する人間</a:t>
          </a:r>
          <a:endParaRPr lang="ja-JP" altLang="en-US" sz="4000" kern="1200" dirty="0"/>
        </a:p>
      </dsp:txBody>
      <dsp:txXfrm>
        <a:off x="82245" y="2120165"/>
        <a:ext cx="4732054" cy="1520310"/>
      </dsp:txXfrm>
    </dsp:sp>
    <dsp:sp modelId="{3BF218C0-2401-4DC5-90E4-07F962ED9EB6}">
      <dsp:nvSpPr>
        <dsp:cNvPr id="0" name=""/>
        <dsp:cNvSpPr/>
      </dsp:nvSpPr>
      <dsp:spPr>
        <a:xfrm>
          <a:off x="0" y="3837920"/>
          <a:ext cx="4896544" cy="168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kern="1200" smtClean="0"/>
            <a:t>ＬＯＶＯＴを愛してあげる人間</a:t>
          </a:r>
          <a:endParaRPr lang="ja-JP" altLang="en-US" sz="4000" kern="1200"/>
        </a:p>
      </dsp:txBody>
      <dsp:txXfrm>
        <a:off x="82245" y="3920165"/>
        <a:ext cx="4732054" cy="1520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EAFA4-D81A-43C9-A74B-F1B1636E2E3E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7C347-0D56-453A-A785-F486FA71BA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147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7C347-0D56-453A-A785-F486FA71BAC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254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D7C347-0D56-453A-A785-F486FA71BACB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938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090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470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54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7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0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07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315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75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486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24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12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9CBDA-C36B-4218-A29C-ACDFD63C4F7B}" type="datetimeFigureOut">
              <a:rPr kumimoji="1" lang="ja-JP" altLang="en-US" smtClean="0"/>
              <a:t>2019/1/22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3C3BE-F66A-4A53-BE7A-19D1EAEF7F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57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lovot.life/lovestory/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私をブンガクに連れてって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3600" dirty="0" smtClean="0"/>
              <a:t>その３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ja-JP" altLang="en-US" dirty="0" smtClean="0"/>
              <a:t>第二回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408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ロボットの時代へ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402832" cy="3993307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役に立たないロボット・</a:t>
            </a:r>
            <a:r>
              <a:rPr kumimoji="1" lang="en-US" altLang="ja-JP" dirty="0" smtClean="0"/>
              <a:t>AI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dirty="0" smtClean="0"/>
              <a:t>↓</a:t>
            </a:r>
            <a:endParaRPr kumimoji="1" lang="en-US" altLang="ja-JP" dirty="0" smtClean="0"/>
          </a:p>
          <a:p>
            <a:pPr marL="0" indent="0" algn="ctr">
              <a:buNone/>
            </a:pPr>
            <a:r>
              <a:rPr lang="ja-JP" altLang="en-US" dirty="0"/>
              <a:t>？？？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役に立つロボット・</a:t>
            </a:r>
            <a:r>
              <a:rPr kumimoji="1" lang="en-US" altLang="ja-JP" dirty="0" smtClean="0"/>
              <a:t>AI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dirty="0" smtClean="0"/>
              <a:t>↓</a:t>
            </a:r>
            <a:endParaRPr lang="en-US" altLang="ja-JP" dirty="0"/>
          </a:p>
          <a:p>
            <a:pPr marL="0" indent="0" algn="ctr">
              <a:buNone/>
            </a:pPr>
            <a:r>
              <a:rPr kumimoji="1" lang="ja-JP" altLang="en-US" dirty="0" smtClean="0"/>
              <a:t>ドラえもん</a:t>
            </a:r>
            <a:endParaRPr kumimoji="1" lang="en-US" altLang="ja-JP" dirty="0" smtClean="0"/>
          </a:p>
          <a:p>
            <a:pPr marL="0" indent="0" algn="ctr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358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5445224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kumimoji="1" lang="ja-JP" altLang="en-US" sz="2800" dirty="0" smtClean="0"/>
              <a:t>羽生善治・</a:t>
            </a:r>
            <a:r>
              <a:rPr kumimoji="1" lang="en-US" altLang="ja-JP" sz="2800" dirty="0" smtClean="0"/>
              <a:t>NHK</a:t>
            </a:r>
            <a:r>
              <a:rPr kumimoji="1" lang="ja-JP" altLang="en-US" sz="2800" dirty="0" smtClean="0"/>
              <a:t>スペシャル取材班</a:t>
            </a:r>
            <a:r>
              <a:rPr kumimoji="1" lang="en-US" altLang="ja-JP" sz="2800" dirty="0" smtClean="0"/>
              <a:t>『</a:t>
            </a:r>
            <a:r>
              <a:rPr kumimoji="1" lang="ja-JP" altLang="en-US" sz="2800" dirty="0" smtClean="0"/>
              <a:t>人工知能の核心</a:t>
            </a:r>
            <a:r>
              <a:rPr kumimoji="1" lang="en-US" altLang="ja-JP" sz="2800" dirty="0" smtClean="0"/>
              <a:t>』NHK</a:t>
            </a:r>
            <a:r>
              <a:rPr kumimoji="1" lang="ja-JP" altLang="en-US" sz="2800" dirty="0" smtClean="0"/>
              <a:t>出版　２０１７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3240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 smtClean="0"/>
              <a:t>「人工知能がどれだけ進化を遂げても、</a:t>
            </a:r>
            <a:r>
              <a:rPr lang="ja-JP" altLang="en-US" sz="4800" dirty="0" err="1" smtClean="0"/>
              <a:t>ふなっ</a:t>
            </a:r>
            <a:r>
              <a:rPr lang="ja-JP" altLang="en-US" sz="4800" dirty="0" smtClean="0"/>
              <a:t>しーを生み出すことはできないのではないか。」</a:t>
            </a:r>
            <a:endParaRPr kumimoji="1" lang="en-US" altLang="ja-JP" sz="4800" dirty="0" smtClean="0"/>
          </a:p>
        </p:txBody>
      </p:sp>
    </p:spTree>
    <p:extLst>
      <p:ext uri="{BB962C8B-B14F-4D97-AF65-F5344CB8AC3E}">
        <p14:creationId xmlns:p14="http://schemas.microsoft.com/office/powerpoint/2010/main" val="176013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「役に立つ」とは何だろう？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1640" y="1600201"/>
            <a:ext cx="6984776" cy="14687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ja-JP" altLang="en-US" dirty="0" smtClean="0"/>
              <a:t>私たちがしたいことを上手にサポートしてくれる</a:t>
            </a:r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4329684" y="348548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72731" y="4947265"/>
            <a:ext cx="40831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dirty="0" smtClean="0"/>
              <a:t>ひとまずの「仮説」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0966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860531"/>
            <a:ext cx="8229600" cy="223224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（</a:t>
            </a:r>
            <a:r>
              <a:rPr kumimoji="1" lang="ja-JP" altLang="en-US" dirty="0" err="1" smtClean="0"/>
              <a:t>ふなっ</a:t>
            </a:r>
            <a:r>
              <a:rPr kumimoji="1" lang="ja-JP" altLang="en-US" dirty="0" smtClean="0"/>
              <a:t>しーのように）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「役に立たない」モノは、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《</a:t>
            </a:r>
            <a:r>
              <a:rPr kumimoji="1" lang="ja-JP" altLang="en-US" dirty="0" smtClean="0"/>
              <a:t>ロボット・</a:t>
            </a:r>
            <a:r>
              <a:rPr kumimoji="1" lang="en-US" altLang="ja-JP" dirty="0" smtClean="0"/>
              <a:t>AI》</a:t>
            </a:r>
            <a:r>
              <a:rPr kumimoji="1" lang="ja-JP" altLang="en-US" dirty="0" smtClean="0"/>
              <a:t>として必要ない？</a:t>
            </a:r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4329684" y="116632"/>
            <a:ext cx="484632" cy="743899"/>
          </a:xfrm>
          <a:prstGeom prst="down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894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LOVOT</a:t>
            </a:r>
            <a:r>
              <a:rPr kumimoji="1" lang="ja-JP" altLang="en-US" dirty="0" smtClean="0"/>
              <a:t>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232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私たちがしたいことを全くサポートしない「</a:t>
            </a:r>
            <a:r>
              <a:rPr kumimoji="1" lang="en-US" altLang="ja-JP" dirty="0" smtClean="0"/>
              <a:t>LOVOT</a:t>
            </a:r>
            <a:r>
              <a:rPr kumimoji="1" lang="ja-JP" altLang="en-US" dirty="0" smtClean="0"/>
              <a:t>」の登場</a:t>
            </a:r>
            <a:endParaRPr kumimoji="1" lang="ja-JP" altLang="en-US" dirty="0"/>
          </a:p>
        </p:txBody>
      </p:sp>
      <p:sp>
        <p:nvSpPr>
          <p:cNvPr id="3" name="下矢印 2"/>
          <p:cNvSpPr/>
          <p:nvPr/>
        </p:nvSpPr>
        <p:spPr>
          <a:xfrm>
            <a:off x="4139952" y="171108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8" y="3140968"/>
            <a:ext cx="81369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仮説「役に立つ＝</a:t>
            </a:r>
            <a:r>
              <a:rPr lang="ja-JP" altLang="en-US" sz="4000" dirty="0" smtClean="0"/>
              <a:t>私たち</a:t>
            </a:r>
            <a:r>
              <a:rPr lang="ja-JP" altLang="en-US" sz="4000" dirty="0"/>
              <a:t>がしたいことを上手にサポートして</a:t>
            </a:r>
            <a:r>
              <a:rPr lang="ja-JP" altLang="en-US" sz="4000" dirty="0" smtClean="0"/>
              <a:t>くれる</a:t>
            </a:r>
            <a:r>
              <a:rPr kumimoji="1" lang="ja-JP" altLang="en-US" sz="4000" dirty="0" smtClean="0"/>
              <a:t>」に基づくならば、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「</a:t>
            </a:r>
            <a:r>
              <a:rPr kumimoji="1" lang="en-US" altLang="ja-JP" sz="4000" dirty="0" smtClean="0"/>
              <a:t>LOVOT</a:t>
            </a:r>
            <a:r>
              <a:rPr kumimoji="1" lang="ja-JP" altLang="en-US" sz="4000" dirty="0" smtClean="0"/>
              <a:t>」</a:t>
            </a:r>
            <a:r>
              <a:rPr lang="ja-JP" altLang="en-US" sz="4000" dirty="0"/>
              <a:t>は</a:t>
            </a:r>
            <a:r>
              <a:rPr lang="ja-JP" altLang="en-US" sz="4000" dirty="0" smtClean="0"/>
              <a:t>、「役に立たない」ロボット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3654064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役に立たないはずのＬＯＶＯＴが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5536" y="2852936"/>
            <a:ext cx="4040188" cy="2181919"/>
          </a:xfrm>
        </p:spPr>
        <p:txBody>
          <a:bodyPr>
            <a:normAutofit/>
          </a:bodyPr>
          <a:lstStyle/>
          <a:p>
            <a:r>
              <a:rPr lang="ja-JP" altLang="en-US" sz="2800" u="sng" dirty="0"/>
              <a:t>自分で地図を作り、空間状況を認識して、速さや向きを調整しながら、</a:t>
            </a:r>
            <a:r>
              <a:rPr lang="ja-JP" altLang="en-US" sz="2000" dirty="0"/>
              <a:t>家の中を</a:t>
            </a:r>
            <a:r>
              <a:rPr lang="ja-JP" altLang="en-US" sz="2000" dirty="0" smtClean="0"/>
              <a:t>動き回ります。</a:t>
            </a:r>
            <a:endParaRPr lang="ja-JP" altLang="en-US" sz="2600" dirty="0"/>
          </a:p>
          <a:p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860032" y="1916832"/>
            <a:ext cx="4041775" cy="2181920"/>
          </a:xfrm>
        </p:spPr>
        <p:txBody>
          <a:bodyPr>
            <a:normAutofit/>
          </a:bodyPr>
          <a:lstStyle/>
          <a:p>
            <a:r>
              <a:rPr lang="ja-JP" altLang="en-US" sz="1600" dirty="0" smtClean="0"/>
              <a:t>あなたが外</a:t>
            </a:r>
            <a:r>
              <a:rPr lang="ja-JP" altLang="en-US" sz="1600" dirty="0"/>
              <a:t>出中に、スマートフォンで自宅内の場所を指定すると、</a:t>
            </a:r>
            <a:r>
              <a:rPr lang="en-US" altLang="ja-JP" u="sng" dirty="0"/>
              <a:t>LOVOT</a:t>
            </a:r>
            <a:r>
              <a:rPr lang="ja-JP" altLang="en-US" u="sng" dirty="0"/>
              <a:t>が現場に出向き、遠隔で状況を確認できます</a:t>
            </a:r>
            <a:r>
              <a:rPr lang="ja-JP" altLang="en-US" dirty="0"/>
              <a:t>。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76056" y="6093296"/>
            <a:ext cx="3751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hlinkClick r:id="rId2"/>
              </a:rPr>
              <a:t>https://lovot.life/lovestory</a:t>
            </a:r>
            <a:r>
              <a:rPr lang="en-US" altLang="ja-JP" dirty="0" smtClean="0">
                <a:hlinkClick r:id="rId2"/>
              </a:rPr>
              <a:t>/</a:t>
            </a:r>
            <a:r>
              <a:rPr lang="ja-JP" altLang="en-US" dirty="0" smtClean="0"/>
              <a:t>　より引用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116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74642"/>
          </a:xfrm>
        </p:spPr>
        <p:txBody>
          <a:bodyPr>
            <a:noAutofit/>
          </a:bodyPr>
          <a:lstStyle/>
          <a:p>
            <a:pPr algn="l"/>
            <a:r>
              <a:rPr lang="ja-JP" altLang="en-US" sz="2800" dirty="0" smtClean="0"/>
              <a:t>スマホへの登録で、</a:t>
            </a:r>
            <a:r>
              <a:rPr lang="en-US" altLang="ja-JP" sz="2800" dirty="0" smtClean="0"/>
              <a:t>LOVOT</a:t>
            </a:r>
            <a:r>
              <a:rPr lang="ja-JP" altLang="en-US" sz="2800" dirty="0" smtClean="0"/>
              <a:t>は出迎えをしてくれる。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en-US" altLang="ja-JP" sz="2800" dirty="0" smtClean="0"/>
              <a:t>…</a:t>
            </a:r>
            <a:r>
              <a:rPr lang="ja-JP" altLang="en-US" sz="2800" dirty="0" smtClean="0"/>
              <a:t>「私」じゃなくて、スマホに反応している</a:t>
            </a:r>
            <a:r>
              <a:rPr lang="en-US" altLang="ja-JP" sz="2800" dirty="0" smtClean="0"/>
              <a:t>…</a:t>
            </a:r>
            <a:r>
              <a:rPr lang="ja-JP" altLang="en-US" sz="2800" dirty="0" smtClean="0"/>
              <a:t>？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2533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/>
          <a:lstStyle/>
          <a:p>
            <a:pPr algn="l"/>
            <a:r>
              <a:rPr kumimoji="1" lang="ja-JP" altLang="en-US" dirty="0" smtClean="0"/>
              <a:t>ＡＩ同士が連帯する社会へ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59632" y="5661248"/>
            <a:ext cx="76081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僕たちには、何ができるのだろう？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423164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kumimoji="1" lang="ja-JP" altLang="en-US" dirty="0" smtClean="0"/>
              <a:t>役に立つ人間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>
            <p:extLst>
              <p:ext uri="{D42A27DB-BD31-4B8C-83A1-F6EECF244321}">
                <p14:modId xmlns:p14="http://schemas.microsoft.com/office/powerpoint/2010/main" val="128969978"/>
              </p:ext>
            </p:extLst>
          </p:nvPr>
        </p:nvGraphicFramePr>
        <p:xfrm>
          <a:off x="2123728" y="404664"/>
          <a:ext cx="489654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509935" y="2564904"/>
            <a:ext cx="923330" cy="3600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 smtClean="0"/>
              <a:t>シンギュラリティの到来は、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このような事態を生む</a:t>
            </a:r>
            <a:r>
              <a:rPr kumimoji="1" lang="en-US" altLang="ja-JP" sz="2400" dirty="0" smtClean="0"/>
              <a:t>…</a:t>
            </a:r>
            <a:r>
              <a:rPr kumimoji="1" lang="ja-JP" altLang="en-US" sz="2400" dirty="0" smtClean="0"/>
              <a:t>？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1264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キーワードは？</a:t>
            </a:r>
            <a:endParaRPr kumimoji="1" lang="ja-JP" altLang="en-US" dirty="0"/>
          </a:p>
        </p:txBody>
      </p:sp>
      <p:graphicFrame>
        <p:nvGraphicFramePr>
          <p:cNvPr id="4" name="図表 3"/>
          <p:cNvGraphicFramePr/>
          <p:nvPr>
            <p:extLst>
              <p:ext uri="{D42A27DB-BD31-4B8C-83A1-F6EECF244321}">
                <p14:modId xmlns:p14="http://schemas.microsoft.com/office/powerpoint/2010/main" val="16532800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右矢印 4"/>
          <p:cNvSpPr/>
          <p:nvPr/>
        </p:nvSpPr>
        <p:spPr>
          <a:xfrm>
            <a:off x="1778540" y="5442201"/>
            <a:ext cx="978408" cy="48463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53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役に立とうとすることからの脱却へ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/>
          <a:lstStyle/>
          <a:p>
            <a:r>
              <a:rPr kumimoji="1" lang="ja-JP" altLang="en-US" dirty="0" smtClean="0"/>
              <a:t>暗記では勝てない</a:t>
            </a:r>
            <a:endParaRPr kumimoji="1" lang="en-US" altLang="ja-JP" dirty="0" smtClean="0"/>
          </a:p>
          <a:p>
            <a:r>
              <a:rPr lang="en-US" altLang="ja-JP" dirty="0" smtClean="0"/>
              <a:t>100</a:t>
            </a:r>
            <a:r>
              <a:rPr lang="ja-JP" altLang="en-US" dirty="0" err="1" smtClean="0"/>
              <a:t>ｍ</a:t>
            </a:r>
            <a:r>
              <a:rPr lang="ja-JP" altLang="en-US" dirty="0" smtClean="0"/>
              <a:t>走も勝てない</a:t>
            </a:r>
            <a:endParaRPr lang="en-US" altLang="ja-JP" dirty="0" smtClean="0"/>
          </a:p>
          <a:p>
            <a:r>
              <a:rPr kumimoji="1" lang="ja-JP" altLang="en-US" dirty="0"/>
              <a:t>重いもの</a:t>
            </a:r>
            <a:r>
              <a:rPr kumimoji="1" lang="ja-JP" altLang="en-US" dirty="0" smtClean="0"/>
              <a:t>も持てない</a:t>
            </a:r>
            <a:endParaRPr kumimoji="1" lang="en-US" altLang="ja-JP" dirty="0" smtClean="0"/>
          </a:p>
          <a:p>
            <a:r>
              <a:rPr lang="ja-JP" altLang="en-US" dirty="0"/>
              <a:t>集中力</a:t>
            </a:r>
            <a:r>
              <a:rPr lang="ja-JP" altLang="en-US" dirty="0" smtClean="0"/>
              <a:t>はもって</a:t>
            </a:r>
            <a:r>
              <a:rPr lang="en-US" altLang="ja-JP" dirty="0" smtClean="0"/>
              <a:t>2</a:t>
            </a:r>
            <a:r>
              <a:rPr lang="ja-JP" altLang="en-US" dirty="0" smtClean="0"/>
              <a:t>時間</a:t>
            </a:r>
            <a:endParaRPr lang="en-US" altLang="ja-JP" dirty="0" smtClean="0"/>
          </a:p>
          <a:p>
            <a:r>
              <a:rPr kumimoji="1" lang="ja-JP" altLang="en-US" dirty="0"/>
              <a:t>情報処理能力</a:t>
            </a:r>
            <a:r>
              <a:rPr kumimoji="1" lang="ja-JP" altLang="en-US" dirty="0" smtClean="0"/>
              <a:t>も低い</a:t>
            </a:r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4716016" y="4653136"/>
            <a:ext cx="4032448" cy="1800200"/>
          </a:xfrm>
          <a:prstGeom prst="wedgeRoundRectCallout">
            <a:avLst>
              <a:gd name="adj1" fmla="val -58471"/>
              <a:gd name="adj2" fmla="val -6136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人間の脳は</a:t>
            </a:r>
            <a:r>
              <a:rPr kumimoji="1" lang="en-US" altLang="ja-JP" dirty="0" smtClean="0"/>
              <a:t>126</a:t>
            </a:r>
            <a:r>
              <a:rPr lang="ja-JP" altLang="en-US" dirty="0" smtClean="0"/>
              <a:t>バイト／秒が限界。</a:t>
            </a:r>
            <a:endParaRPr lang="en-US" altLang="ja-JP" dirty="0" smtClean="0"/>
          </a:p>
          <a:p>
            <a:pPr algn="ctr"/>
            <a:r>
              <a:rPr kumimoji="1" lang="ja-JP" altLang="en-US" dirty="0"/>
              <a:t>一年</a:t>
            </a:r>
            <a:r>
              <a:rPr kumimoji="1" lang="ja-JP" altLang="en-US" dirty="0" smtClean="0"/>
              <a:t>で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ギガバイトくらい</a:t>
            </a:r>
            <a:r>
              <a:rPr kumimoji="1" lang="ja-JP" altLang="en-US" dirty="0" err="1" smtClean="0"/>
              <a:t>な</a:t>
            </a:r>
            <a:r>
              <a:rPr kumimoji="1" lang="ja-JP" altLang="en-US" dirty="0" smtClean="0"/>
              <a:t>もんです。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（＝新書二万冊分、映画二千本分）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ちなみ</a:t>
            </a:r>
            <a:r>
              <a:rPr lang="ja-JP" altLang="en-US" dirty="0" smtClean="0"/>
              <a:t>にこのプレゼン資料は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約</a:t>
            </a:r>
            <a:r>
              <a:rPr lang="en-US" altLang="ja-JP" dirty="0" smtClean="0"/>
              <a:t>8000</a:t>
            </a:r>
            <a:r>
              <a:rPr lang="ja-JP" altLang="en-US" smtClean="0"/>
              <a:t>キロバイト。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8346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4653136"/>
            <a:ext cx="8229600" cy="1143000"/>
          </a:xfrm>
        </p:spPr>
        <p:txBody>
          <a:bodyPr/>
          <a:lstStyle/>
          <a:p>
            <a:pPr algn="r"/>
            <a:r>
              <a:rPr kumimoji="1" lang="ja-JP" altLang="en-US" dirty="0" smtClean="0"/>
              <a:t>動物化？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1900808"/>
          </a:xfrm>
        </p:spPr>
        <p:txBody>
          <a:bodyPr/>
          <a:lstStyle/>
          <a:p>
            <a:r>
              <a:rPr lang="ja-JP" altLang="en-US" dirty="0"/>
              <a:t>私たちがしたいことを</a:t>
            </a:r>
            <a:r>
              <a:rPr lang="ja-JP" altLang="en-US" dirty="0" smtClean="0"/>
              <a:t>集める</a:t>
            </a:r>
            <a:endParaRPr lang="en-US" altLang="ja-JP" dirty="0"/>
          </a:p>
          <a:p>
            <a:r>
              <a:rPr kumimoji="1" lang="ja-JP" altLang="en-US" dirty="0" smtClean="0"/>
              <a:t>「エモい」と感じたものを集める</a:t>
            </a:r>
            <a:endParaRPr kumimoji="1" lang="en-US" altLang="ja-JP" dirty="0" smtClean="0"/>
          </a:p>
          <a:p>
            <a:r>
              <a:rPr lang="ja-JP" altLang="en-US" dirty="0"/>
              <a:t>快感</a:t>
            </a:r>
            <a:r>
              <a:rPr lang="ja-JP" altLang="en-US" dirty="0" smtClean="0"/>
              <a:t>に正直になる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523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動物化を批判する時代は終わった</a:t>
            </a:r>
            <a:endParaRPr kumimoji="1" lang="ja-JP" altLang="en-US" dirty="0"/>
          </a:p>
        </p:txBody>
      </p:sp>
      <p:sp>
        <p:nvSpPr>
          <p:cNvPr id="3" name="爆発 1 2"/>
          <p:cNvSpPr/>
          <p:nvPr/>
        </p:nvSpPr>
        <p:spPr>
          <a:xfrm>
            <a:off x="1043608" y="1844824"/>
            <a:ext cx="7344816" cy="4032448"/>
          </a:xfrm>
          <a:prstGeom prst="irregularSeal1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8" y="2852936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/>
              <a:t>来たる</a:t>
            </a:r>
            <a:r>
              <a:rPr kumimoji="1" lang="ja-JP" altLang="en-US" sz="6000" dirty="0" err="1" smtClean="0"/>
              <a:t>べき</a:t>
            </a:r>
            <a:r>
              <a:rPr kumimoji="1" lang="ja-JP" altLang="en-US" sz="6000" dirty="0" smtClean="0"/>
              <a:t>民主主義へ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71614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16016" y="692696"/>
            <a:ext cx="3970784" cy="5544616"/>
          </a:xfrm>
        </p:spPr>
        <p:txBody>
          <a:bodyPr>
            <a:normAutofit/>
          </a:bodyPr>
          <a:lstStyle/>
          <a:p>
            <a:pPr algn="l"/>
            <a:r>
              <a:rPr lang="ja-JP" altLang="en-US" sz="2800" dirty="0"/>
              <a:t>来たる</a:t>
            </a:r>
            <a:r>
              <a:rPr lang="ja-JP" altLang="en-US" sz="2800" dirty="0" err="1"/>
              <a:t>べき</a:t>
            </a:r>
            <a:r>
              <a:rPr lang="ja-JP" altLang="en-US" sz="2800" dirty="0"/>
              <a:t>民主主義社会にとって政治的決定の根拠は何</a:t>
            </a:r>
            <a:r>
              <a:rPr lang="ja-JP" altLang="en-US" sz="2800" dirty="0" smtClean="0"/>
              <a:t>か？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〈</a:t>
            </a:r>
            <a:r>
              <a:rPr lang="ja-JP" altLang="en-US" sz="2800" dirty="0" smtClean="0"/>
              <a:t>多元的民主主義</a:t>
            </a:r>
            <a:r>
              <a:rPr lang="en-US" altLang="ja-JP" sz="2800" dirty="0" smtClean="0"/>
              <a:t>〉</a:t>
            </a:r>
            <a:r>
              <a:rPr lang="ja-JP" altLang="en-US" sz="2800" dirty="0" smtClean="0"/>
              <a:t>だ、とシャンタル・ムフは言う。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 rot="1997913">
            <a:off x="1555413" y="82706"/>
            <a:ext cx="1538883" cy="5734903"/>
          </a:xfrm>
          <a:prstGeom prst="rect">
            <a:avLst/>
          </a:prstGeom>
          <a:solidFill>
            <a:srgbClr val="FFFF00"/>
          </a:solidFill>
        </p:spPr>
        <p:txBody>
          <a:bodyPr vert="eaVert" wrap="none" rtlCol="0">
            <a:spAutoFit/>
          </a:bodyPr>
          <a:lstStyle/>
          <a:p>
            <a:r>
              <a:rPr kumimoji="1" lang="ja-JP" altLang="en-US" sz="8800" dirty="0" smtClean="0">
                <a:latin typeface="あくびん" panose="02000000000000000000" pitchFamily="2" charset="-128"/>
                <a:ea typeface="あくびん" panose="02000000000000000000" pitchFamily="2" charset="-128"/>
              </a:rPr>
              <a:t>難しいよ！</a:t>
            </a:r>
            <a:endParaRPr kumimoji="1" lang="ja-JP" altLang="en-US" sz="8800" dirty="0">
              <a:latin typeface="あくびん" panose="02000000000000000000" pitchFamily="2" charset="-128"/>
              <a:ea typeface="あくびん" panose="02000000000000000000" pitchFamily="2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1979712" y="5013176"/>
            <a:ext cx="2808312" cy="1512168"/>
          </a:xfrm>
          <a:prstGeom prst="wedgeRoundRectCallout">
            <a:avLst>
              <a:gd name="adj1" fmla="val 50951"/>
              <a:gd name="adj2" fmla="val -9713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「不一致」こそ、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民主主義を担保する！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987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22637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快感に正直な「私」と、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「エモさ」に価値を見る他者が、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民主主義を織り成す？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9552" y="4128226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役</a:t>
            </a:r>
            <a:r>
              <a:rPr lang="ja-JP" altLang="en-US" sz="4000" dirty="0" smtClean="0"/>
              <a:t>に立つか、ではない。</a:t>
            </a:r>
            <a:endParaRPr lang="en-US" altLang="ja-JP" sz="4000" dirty="0" smtClean="0"/>
          </a:p>
          <a:p>
            <a:r>
              <a:rPr kumimoji="1" lang="ja-JP" altLang="en-US" sz="4000" dirty="0"/>
              <a:t>私</a:t>
            </a:r>
            <a:r>
              <a:rPr kumimoji="1" lang="ja-JP" altLang="en-US" sz="4000" dirty="0" smtClean="0"/>
              <a:t>は</a:t>
            </a:r>
            <a:r>
              <a:rPr kumimoji="1" lang="ja-JP" altLang="en-US" sz="4000" dirty="0"/>
              <a:t>何</a:t>
            </a:r>
            <a:r>
              <a:rPr kumimoji="1" lang="ja-JP" altLang="en-US" sz="4000" dirty="0" smtClean="0"/>
              <a:t>を</a:t>
            </a:r>
            <a:r>
              <a:rPr kumimoji="1" lang="ja-JP" altLang="en-US" sz="4000" dirty="0"/>
              <a:t>したいか</a:t>
            </a:r>
            <a:r>
              <a:rPr kumimoji="1" lang="ja-JP" altLang="en-US" sz="4000" dirty="0" smtClean="0"/>
              <a:t>、ということへの</a:t>
            </a:r>
            <a:endParaRPr kumimoji="1" lang="en-US" altLang="ja-JP" sz="4000" dirty="0" smtClean="0"/>
          </a:p>
          <a:p>
            <a:r>
              <a:rPr kumimoji="1" lang="ja-JP" altLang="en-US" sz="4000" dirty="0" smtClean="0"/>
              <a:t>深い洞察へ。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5138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580112" y="1988840"/>
            <a:ext cx="3106688" cy="3816424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落合陽一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lang="en-US" altLang="ja-JP" sz="4000" dirty="0" smtClean="0"/>
              <a:t>『</a:t>
            </a:r>
            <a:r>
              <a:rPr lang="ja-JP" altLang="en-US" sz="4000" dirty="0" smtClean="0"/>
              <a:t>超</a:t>
            </a:r>
            <a:r>
              <a:rPr lang="en-US" altLang="ja-JP" sz="4000" dirty="0" smtClean="0"/>
              <a:t>AI</a:t>
            </a:r>
            <a:r>
              <a:rPr lang="ja-JP" altLang="en-US" sz="4000" dirty="0" smtClean="0"/>
              <a:t>時代の生存戦略</a:t>
            </a:r>
            <a:r>
              <a:rPr lang="en-US" altLang="ja-JP" sz="4000" dirty="0" smtClean="0"/>
              <a:t>』</a:t>
            </a:r>
            <a:br>
              <a:rPr lang="en-US" altLang="ja-JP" sz="4000" dirty="0" smtClean="0"/>
            </a:br>
            <a:r>
              <a:rPr lang="ja-JP" altLang="en-US" sz="4000" dirty="0" smtClean="0"/>
              <a:t>大和書房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4000" dirty="0"/>
              <a:t>2017</a:t>
            </a:r>
            <a:r>
              <a:rPr lang="ja-JP" altLang="en-US" sz="4000" dirty="0"/>
              <a:t>年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7840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〈</a:t>
            </a:r>
            <a:r>
              <a:rPr kumimoji="1" lang="ja-JP" altLang="en-US" dirty="0" smtClean="0"/>
              <a:t>落合陽一</a:t>
            </a:r>
            <a:r>
              <a:rPr kumimoji="1" lang="en-US" altLang="ja-JP" dirty="0" smtClean="0"/>
              <a:t>〉</a:t>
            </a:r>
            <a:r>
              <a:rPr kumimoji="1" lang="ja-JP" altLang="en-US" dirty="0" smtClean="0"/>
              <a:t>の要点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これからは「ワーク・アズ・ライフ」を見つけられたものが生き残る時代だ</a:t>
            </a:r>
            <a:endParaRPr kumimoji="1" lang="en-US" altLang="ja-JP" dirty="0" smtClean="0"/>
          </a:p>
          <a:p>
            <a:r>
              <a:rPr lang="ja-JP" altLang="en-US" dirty="0"/>
              <a:t>時代</a:t>
            </a:r>
            <a:r>
              <a:rPr lang="ja-JP" altLang="en-US" dirty="0" smtClean="0"/>
              <a:t>の</a:t>
            </a:r>
            <a:r>
              <a:rPr lang="ja-JP" altLang="en-US" dirty="0"/>
              <a:t>速度</a:t>
            </a:r>
            <a:r>
              <a:rPr lang="ja-JP" altLang="en-US" dirty="0" smtClean="0"/>
              <a:t>より遅い</a:t>
            </a:r>
            <a:r>
              <a:rPr lang="ja-JP" altLang="en-US" dirty="0"/>
              <a:t>進捗は</a:t>
            </a:r>
            <a:r>
              <a:rPr lang="ja-JP" altLang="en-US" dirty="0" smtClean="0"/>
              <a:t>、いくらやってもゼロになる</a:t>
            </a:r>
            <a:endParaRPr lang="en-US" altLang="ja-JP" dirty="0" smtClean="0"/>
          </a:p>
          <a:p>
            <a:r>
              <a:rPr kumimoji="1" lang="ja-JP" altLang="en-US" dirty="0"/>
              <a:t>ストレス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原因は</a:t>
            </a:r>
            <a:r>
              <a:rPr kumimoji="1" lang="ja-JP" altLang="en-US" dirty="0" smtClean="0"/>
              <a:t>、自分で決めたルール</a:t>
            </a:r>
            <a:endParaRPr kumimoji="1" lang="en-US" altLang="ja-JP" dirty="0" smtClean="0"/>
          </a:p>
          <a:p>
            <a:r>
              <a:rPr lang="ja-JP" altLang="en-US" dirty="0"/>
              <a:t>何</a:t>
            </a:r>
            <a:r>
              <a:rPr lang="ja-JP" altLang="en-US" dirty="0" smtClean="0"/>
              <a:t>が自分</a:t>
            </a:r>
            <a:r>
              <a:rPr lang="ja-JP" altLang="en-US" dirty="0"/>
              <a:t>に</a:t>
            </a:r>
            <a:r>
              <a:rPr lang="ja-JP" altLang="en-US" dirty="0" smtClean="0"/>
              <a:t>とって「エモい」のかを知っておく</a:t>
            </a:r>
            <a:endParaRPr lang="en-US" altLang="ja-JP" dirty="0" smtClean="0"/>
          </a:p>
          <a:p>
            <a:r>
              <a:rPr kumimoji="1" lang="ja-JP" altLang="en-US" dirty="0"/>
              <a:t>趣味として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子育て</a:t>
            </a:r>
          </a:p>
        </p:txBody>
      </p:sp>
    </p:spTree>
    <p:extLst>
      <p:ext uri="{BB962C8B-B14F-4D97-AF65-F5344CB8AC3E}">
        <p14:creationId xmlns:p14="http://schemas.microsoft.com/office/powerpoint/2010/main" val="212504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AI</a:t>
            </a:r>
            <a:r>
              <a:rPr kumimoji="1" lang="ja-JP" altLang="en-US" dirty="0" smtClean="0"/>
              <a:t>・ロボット」と聞いて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思い浮かべるものは？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kumimoji="1" lang="ja-JP" altLang="en-US" dirty="0" smtClean="0"/>
              <a:t>自動運転システム</a:t>
            </a:r>
            <a:endParaRPr kumimoji="1" lang="en-US" altLang="ja-JP" dirty="0" smtClean="0"/>
          </a:p>
          <a:p>
            <a:r>
              <a:rPr lang="ja-JP" altLang="en-US" dirty="0"/>
              <a:t>ペッパーくん</a:t>
            </a:r>
            <a:endParaRPr kumimoji="1" lang="en-US" altLang="ja-JP" dirty="0" smtClean="0"/>
          </a:p>
          <a:p>
            <a:r>
              <a:rPr lang="ja-JP" altLang="en-US" dirty="0" smtClean="0"/>
              <a:t>将棋・チェスなどのソフト</a:t>
            </a:r>
            <a:endParaRPr lang="en-US" altLang="ja-JP" dirty="0" smtClean="0"/>
          </a:p>
          <a:p>
            <a:r>
              <a:rPr kumimoji="1" lang="ja-JP" altLang="en-US" dirty="0" smtClean="0"/>
              <a:t>ルンバ</a:t>
            </a:r>
            <a:endParaRPr kumimoji="1" lang="en-US" altLang="ja-JP" dirty="0" smtClean="0"/>
          </a:p>
          <a:p>
            <a:r>
              <a:rPr kumimoji="1" lang="en-US" altLang="ja-JP" dirty="0" smtClean="0"/>
              <a:t>AI</a:t>
            </a:r>
            <a:r>
              <a:rPr kumimoji="1" lang="ja-JP" altLang="en-US" dirty="0" smtClean="0"/>
              <a:t>家庭菜園</a:t>
            </a:r>
            <a:endParaRPr kumimoji="1" lang="en-US" altLang="ja-JP" dirty="0" smtClean="0"/>
          </a:p>
          <a:p>
            <a:r>
              <a:rPr lang="en-US" altLang="ja-JP" dirty="0" err="1"/>
              <a:t>e</a:t>
            </a:r>
            <a:r>
              <a:rPr lang="en-US" altLang="ja-JP" dirty="0" err="1" smtClean="0"/>
              <a:t>tc</a:t>
            </a:r>
            <a:r>
              <a:rPr lang="en-US" altLang="ja-JP" dirty="0" smtClean="0"/>
              <a:t>…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311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東大に挑戦する</a:t>
            </a:r>
            <a:r>
              <a:rPr kumimoji="1" lang="en-US" altLang="ja-JP" dirty="0" smtClean="0"/>
              <a:t>AI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ja-JP" dirty="0"/>
              <a:t>5</a:t>
            </a:r>
            <a:r>
              <a:rPr lang="ja-JP" altLang="en-US" dirty="0"/>
              <a:t>教科</a:t>
            </a:r>
            <a:r>
              <a:rPr lang="en-US" altLang="ja-JP" dirty="0"/>
              <a:t>8</a:t>
            </a:r>
            <a:r>
              <a:rPr lang="ja-JP" altLang="en-US" dirty="0"/>
              <a:t>科目の合計得点が</a:t>
            </a:r>
            <a:r>
              <a:rPr lang="en-US" altLang="ja-JP" dirty="0"/>
              <a:t>525</a:t>
            </a:r>
            <a:r>
              <a:rPr lang="ja-JP" altLang="en-US" dirty="0"/>
              <a:t>点（全国平均は</a:t>
            </a:r>
            <a:r>
              <a:rPr lang="en-US" altLang="ja-JP" dirty="0"/>
              <a:t>454.8</a:t>
            </a:r>
            <a:r>
              <a:rPr lang="ja-JP" altLang="en-US" dirty="0"/>
              <a:t>点）</a:t>
            </a:r>
          </a:p>
          <a:p>
            <a:r>
              <a:rPr lang="ja-JP" altLang="en-US" dirty="0"/>
              <a:t>意味を深く理解しないといけないことを聞かれると、とたん</a:t>
            </a:r>
            <a:r>
              <a:rPr lang="ja-JP" altLang="en-US" dirty="0" smtClean="0"/>
              <a:t>に（正解するのが）難しくなる</a:t>
            </a:r>
            <a:endParaRPr lang="en-US" altLang="ja-JP" dirty="0" smtClean="0"/>
          </a:p>
          <a:p>
            <a:pPr marL="0" indent="0" algn="ctr">
              <a:buNone/>
            </a:pPr>
            <a:r>
              <a:rPr kumimoji="1" lang="ja-JP" altLang="en-US" dirty="0" smtClean="0"/>
              <a:t>（新井紀子教授）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1344" y="1933261"/>
            <a:ext cx="19864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東ロボ</a:t>
            </a:r>
            <a:r>
              <a:rPr kumimoji="1" lang="ja-JP" altLang="en-US" dirty="0" smtClean="0"/>
              <a:t>くん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65146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２０１６年度で挑戦はおしまい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383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71600" y="1484784"/>
            <a:ext cx="7344816" cy="388843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多摩市長</a:t>
            </a:r>
            <a:r>
              <a:rPr kumimoji="1" lang="ja-JP" altLang="en-US" dirty="0" smtClean="0"/>
              <a:t>選挙に</a:t>
            </a:r>
            <a:r>
              <a:rPr kumimoji="1" lang="en-US" altLang="ja-JP" dirty="0" smtClean="0"/>
              <a:t>AI</a:t>
            </a:r>
            <a:r>
              <a:rPr kumimoji="1" lang="ja-JP" altLang="en-US" dirty="0" smtClean="0"/>
              <a:t>が出馬？！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55975" y="6237312"/>
            <a:ext cx="3424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２０１９年１月１０日　朝日新聞より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19716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AI</a:t>
            </a:r>
            <a:r>
              <a:rPr kumimoji="1" lang="ja-JP" altLang="en-US" dirty="0" smtClean="0"/>
              <a:t>政治家が問うこと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人間による政治は破綻した。</a:t>
            </a:r>
            <a:endParaRPr kumimoji="1" lang="en-US" altLang="ja-JP" dirty="0" smtClean="0"/>
          </a:p>
          <a:p>
            <a:r>
              <a:rPr lang="en-US" altLang="ja-JP" dirty="0" smtClean="0"/>
              <a:t>AI</a:t>
            </a:r>
            <a:r>
              <a:rPr lang="ja-JP" altLang="en-US" dirty="0" smtClean="0"/>
              <a:t>政治家の判断根拠は明確。人間同士だからおこる対立も少なくなる。</a:t>
            </a:r>
            <a:endParaRPr lang="en-US" altLang="ja-JP" dirty="0" smtClean="0"/>
          </a:p>
          <a:p>
            <a:r>
              <a:rPr kumimoji="1" lang="ja-JP" altLang="en-US" dirty="0"/>
              <a:t>民主主義で</a:t>
            </a:r>
            <a:r>
              <a:rPr kumimoji="1" lang="ja-JP" altLang="en-US" dirty="0" smtClean="0"/>
              <a:t>は分断を乗り越えられない。</a:t>
            </a:r>
            <a:endParaRPr kumimoji="1" lang="en-US" altLang="ja-JP" dirty="0" smtClean="0"/>
          </a:p>
          <a:p>
            <a:r>
              <a:rPr lang="en-US" altLang="ja-JP" dirty="0" smtClean="0"/>
              <a:t>AI</a:t>
            </a:r>
            <a:r>
              <a:rPr lang="ja-JP" altLang="en-US" dirty="0" smtClean="0"/>
              <a:t>が出した「正解」と、みんなで「私はこっちが好き」と言って決めたこと。どちらが納得感を持てるでしょうか。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911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692</Words>
  <Application>Microsoft Office PowerPoint</Application>
  <PresentationFormat>画面に合わせる (4:3)</PresentationFormat>
  <Paragraphs>95</Paragraphs>
  <Slides>24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9" baseType="lpstr">
      <vt:lpstr>ＭＳ Ｐゴシック</vt:lpstr>
      <vt:lpstr>あくびん</vt:lpstr>
      <vt:lpstr>Arial</vt:lpstr>
      <vt:lpstr>Calibri</vt:lpstr>
      <vt:lpstr>Office ​​テーマ</vt:lpstr>
      <vt:lpstr>私をブンガクに連れてって その３</vt:lpstr>
      <vt:lpstr>キーワードは？</vt:lpstr>
      <vt:lpstr>落合陽一 『超AI時代の生存戦略』 大和書房 2017年</vt:lpstr>
      <vt:lpstr>〈落合陽一〉の要点</vt:lpstr>
      <vt:lpstr>「AI・ロボット」と聞いて 思い浮かべるものは？</vt:lpstr>
      <vt:lpstr>東大に挑戦するAI</vt:lpstr>
      <vt:lpstr>２０１６年度で挑戦はおしまい</vt:lpstr>
      <vt:lpstr>多摩市長選挙にAIが出馬？！</vt:lpstr>
      <vt:lpstr>AI政治家が問うこと</vt:lpstr>
      <vt:lpstr>ロボットの時代へ</vt:lpstr>
      <vt:lpstr>羽生善治・NHKスペシャル取材班『人工知能の核心』NHK出版　２０１７</vt:lpstr>
      <vt:lpstr>「役に立つ」とは何だろう？</vt:lpstr>
      <vt:lpstr>（ふなっしーのように） 「役に立たない」モノは、 《ロボット・AI》として必要ない？</vt:lpstr>
      <vt:lpstr>LOVOT？</vt:lpstr>
      <vt:lpstr>私たちがしたいことを全くサポートしない「LOVOT」の登場</vt:lpstr>
      <vt:lpstr>役に立たないはずのＬＯＶＯＴが…</vt:lpstr>
      <vt:lpstr>スマホへの登録で、LOVOTは出迎えをしてくれる。         …「私」じゃなくて、スマホに反応している…？</vt:lpstr>
      <vt:lpstr>ＡＩ同士が連帯する社会へ</vt:lpstr>
      <vt:lpstr>役に立つ人間</vt:lpstr>
      <vt:lpstr>役に立とうとすることからの脱却へ</vt:lpstr>
      <vt:lpstr>動物化？</vt:lpstr>
      <vt:lpstr>動物化を批判する時代は終わった</vt:lpstr>
      <vt:lpstr>来たるべき民主主義社会にとって政治的決定の根拠は何か？  〈多元的民主主義〉だ、とシャンタル・ムフは言う。</vt:lpstr>
      <vt:lpstr>快感に正直な「私」と、 「エモさ」に価値を見る他者が、 民主主義を織り成す？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Admn</dc:creator>
  <cp:lastModifiedBy>明治大学中央図書館</cp:lastModifiedBy>
  <cp:revision>35</cp:revision>
  <dcterms:created xsi:type="dcterms:W3CDTF">2019-01-09T05:48:20Z</dcterms:created>
  <dcterms:modified xsi:type="dcterms:W3CDTF">2019-01-22T08:47:19Z</dcterms:modified>
</cp:coreProperties>
</file>