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7" r:id="rId2"/>
    <p:sldId id="275" r:id="rId3"/>
    <p:sldId id="258" r:id="rId4"/>
    <p:sldId id="259" r:id="rId5"/>
    <p:sldId id="277" r:id="rId6"/>
    <p:sldId id="278" r:id="rId7"/>
    <p:sldId id="260" r:id="rId8"/>
    <p:sldId id="261" r:id="rId9"/>
    <p:sldId id="285" r:id="rId10"/>
    <p:sldId id="279" r:id="rId11"/>
    <p:sldId id="256" r:id="rId12"/>
    <p:sldId id="280" r:id="rId13"/>
    <p:sldId id="269" r:id="rId14"/>
    <p:sldId id="282" r:id="rId15"/>
    <p:sldId id="283" r:id="rId16"/>
    <p:sldId id="281" r:id="rId17"/>
    <p:sldId id="268" r:id="rId18"/>
    <p:sldId id="284" r:id="rId19"/>
    <p:sldId id="262" r:id="rId20"/>
    <p:sldId id="266" r:id="rId21"/>
    <p:sldId id="274" r:id="rId22"/>
    <p:sldId id="267" r:id="rId23"/>
    <p:sldId id="271" r:id="rId24"/>
    <p:sldId id="286" r:id="rId25"/>
    <p:sldId id="288" r:id="rId26"/>
    <p:sldId id="270" r:id="rId27"/>
    <p:sldId id="276" r:id="rId28"/>
    <p:sldId id="272" r:id="rId29"/>
    <p:sldId id="287" r:id="rId30"/>
    <p:sldId id="289" r:id="rId31"/>
    <p:sldId id="290" r:id="rId32"/>
    <p:sldId id="291" r:id="rId33"/>
    <p:sldId id="292" r:id="rId34"/>
    <p:sldId id="293" r:id="rId35"/>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9EC31316-4479-4037-A68A-DBA3C66E026C}" type="datetimeFigureOut">
              <a:rPr kumimoji="1" lang="ja-JP" altLang="en-US" smtClean="0"/>
              <a:t>2019/1/22</a:t>
            </a:fld>
            <a:endParaRPr kumimoji="1" lang="ja-JP" altLang="en-US"/>
          </a:p>
        </p:txBody>
      </p:sp>
      <p:sp>
        <p:nvSpPr>
          <p:cNvPr id="4" name="フッター プレースホルダー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FE2947B9-8079-4840-A610-DBFB2C4B2F33}" type="slidenum">
              <a:rPr kumimoji="1" lang="ja-JP" altLang="en-US" smtClean="0"/>
              <a:t>‹#›</a:t>
            </a:fld>
            <a:endParaRPr kumimoji="1" lang="ja-JP" altLang="en-US"/>
          </a:p>
        </p:txBody>
      </p:sp>
    </p:spTree>
    <p:extLst>
      <p:ext uri="{BB962C8B-B14F-4D97-AF65-F5344CB8AC3E}">
        <p14:creationId xmlns:p14="http://schemas.microsoft.com/office/powerpoint/2010/main" val="28661445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88386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276892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230202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246194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223976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107887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381998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163524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369048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159012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ED5476F-693E-4648-A944-E01A97A6C3E0}" type="datetimeFigureOut">
              <a:rPr kumimoji="1" lang="ja-JP" altLang="en-US" smtClean="0"/>
              <a:t>2019/1/22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230566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5476F-693E-4648-A944-E01A97A6C3E0}" type="datetimeFigureOut">
              <a:rPr kumimoji="1" lang="ja-JP" altLang="en-US" smtClean="0"/>
              <a:t>2019/1/22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E7270-7196-431B-8964-BDEAC77198E6}" type="slidenum">
              <a:rPr kumimoji="1" lang="ja-JP" altLang="en-US" smtClean="0"/>
              <a:t>‹#›</a:t>
            </a:fld>
            <a:endParaRPr kumimoji="1" lang="ja-JP" altLang="en-US"/>
          </a:p>
        </p:txBody>
      </p:sp>
    </p:spTree>
    <p:extLst>
      <p:ext uri="{BB962C8B-B14F-4D97-AF65-F5344CB8AC3E}">
        <p14:creationId xmlns:p14="http://schemas.microsoft.com/office/powerpoint/2010/main" val="2139417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style>
          <a:lnRef idx="1">
            <a:schemeClr val="dk1"/>
          </a:lnRef>
          <a:fillRef idx="2">
            <a:schemeClr val="dk1"/>
          </a:fillRef>
          <a:effectRef idx="1">
            <a:schemeClr val="dk1"/>
          </a:effectRef>
          <a:fontRef idx="minor">
            <a:schemeClr val="dk1"/>
          </a:fontRef>
        </p:style>
        <p:txBody>
          <a:bodyPr/>
          <a:lstStyle/>
          <a:p>
            <a:r>
              <a:rPr kumimoji="1" lang="ja-JP" altLang="en-US" dirty="0" smtClean="0"/>
              <a:t>私をブンガクに連れてって</a:t>
            </a:r>
            <a:r>
              <a:rPr kumimoji="1" lang="en-US" altLang="ja-JP" dirty="0" smtClean="0"/>
              <a:t/>
            </a:r>
            <a:br>
              <a:rPr kumimoji="1" lang="en-US" altLang="ja-JP" dirty="0" smtClean="0"/>
            </a:br>
            <a:r>
              <a:rPr lang="ja-JP" altLang="en-US" sz="3600" dirty="0" smtClean="0"/>
              <a:t>その３</a:t>
            </a:r>
            <a:endParaRPr kumimoji="1" lang="ja-JP" altLang="en-US" dirty="0"/>
          </a:p>
        </p:txBody>
      </p:sp>
      <p:sp>
        <p:nvSpPr>
          <p:cNvPr id="3" name="サブタイトル 2"/>
          <p:cNvSpPr>
            <a:spLocks noGrp="1"/>
          </p:cNvSpPr>
          <p:nvPr>
            <p:ph type="subTitle" idx="1"/>
          </p:nvPr>
        </p:nvSpPr>
        <p:spPr/>
        <p:txBody>
          <a:bodyPr/>
          <a:lstStyle/>
          <a:p>
            <a:endParaRPr kumimoji="1" lang="en-US" altLang="ja-JP" dirty="0" smtClean="0"/>
          </a:p>
          <a:p>
            <a:r>
              <a:rPr lang="ja-JP" altLang="en-US" dirty="0" smtClean="0"/>
              <a:t>第三回</a:t>
            </a:r>
            <a:endParaRPr kumimoji="1" lang="ja-JP" altLang="en-US" dirty="0"/>
          </a:p>
        </p:txBody>
      </p:sp>
    </p:spTree>
    <p:extLst>
      <p:ext uri="{BB962C8B-B14F-4D97-AF65-F5344CB8AC3E}">
        <p14:creationId xmlns:p14="http://schemas.microsoft.com/office/powerpoint/2010/main" val="1699986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060848"/>
            <a:ext cx="8291264" cy="2650306"/>
          </a:xfrm>
        </p:spPr>
        <p:txBody>
          <a:bodyPr>
            <a:noAutofit/>
          </a:bodyPr>
          <a:lstStyle/>
          <a:p>
            <a:r>
              <a:rPr kumimoji="1" lang="ja-JP" altLang="en-US" sz="9600" dirty="0" smtClean="0"/>
              <a:t>ところで</a:t>
            </a:r>
            <a:r>
              <a:rPr kumimoji="1" lang="en-US" altLang="ja-JP" sz="9600" dirty="0" smtClean="0"/>
              <a:t>…</a:t>
            </a:r>
            <a:endParaRPr kumimoji="1" lang="ja-JP" altLang="en-US" sz="9600" dirty="0"/>
          </a:p>
        </p:txBody>
      </p:sp>
    </p:spTree>
    <p:extLst>
      <p:ext uri="{BB962C8B-B14F-4D97-AF65-F5344CB8AC3E}">
        <p14:creationId xmlns:p14="http://schemas.microsoft.com/office/powerpoint/2010/main" val="74141294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971600" y="274638"/>
            <a:ext cx="7056784" cy="2362274"/>
          </a:xfrm>
        </p:spPr>
        <p:txBody>
          <a:bodyPr>
            <a:norm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パワーポイントを</a:t>
            </a:r>
            <a:r>
              <a:rPr kumimoji="1" lang="en-US" altLang="ja-JP" dirty="0" smtClean="0">
                <a:latin typeface="HGP創英角ﾎﾟｯﾌﾟ体" panose="040B0A00000000000000" pitchFamily="50" charset="-128"/>
                <a:ea typeface="HGP創英角ﾎﾟｯﾌﾟ体" panose="040B0A00000000000000" pitchFamily="50" charset="-128"/>
              </a:rPr>
              <a:t/>
            </a:r>
            <a:br>
              <a:rPr kumimoji="1" lang="en-US" altLang="ja-JP" dirty="0" smtClean="0">
                <a:latin typeface="HGP創英角ﾎﾟｯﾌﾟ体" panose="040B0A00000000000000" pitchFamily="50" charset="-128"/>
                <a:ea typeface="HGP創英角ﾎﾟｯﾌﾟ体" panose="040B0A00000000000000" pitchFamily="50" charset="-128"/>
              </a:rPr>
            </a:br>
            <a:r>
              <a:rPr kumimoji="1" lang="ja-JP" altLang="en-US" dirty="0" smtClean="0">
                <a:latin typeface="HGP創英角ﾎﾟｯﾌﾟ体" panose="040B0A00000000000000" pitchFamily="50" charset="-128"/>
                <a:ea typeface="HGP創英角ﾎﾟｯﾌﾟ体" panose="040B0A00000000000000" pitchFamily="50" charset="-128"/>
              </a:rPr>
              <a:t>禁止している会社</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5" name="コンテンツ プレースホルダー 4"/>
          <p:cNvSpPr>
            <a:spLocks noGrp="1"/>
          </p:cNvSpPr>
          <p:nvPr>
            <p:ph idx="1"/>
          </p:nvPr>
        </p:nvSpPr>
        <p:spPr>
          <a:xfrm>
            <a:off x="467544" y="2780928"/>
            <a:ext cx="8229600" cy="2764904"/>
          </a:xfrm>
        </p:spPr>
        <p:txBody>
          <a:bodyPr/>
          <a:lstStyle/>
          <a:p>
            <a:pPr algn="ctr"/>
            <a:r>
              <a:rPr lang="en-US" altLang="ja-JP" dirty="0" smtClean="0"/>
              <a:t>Amazon</a:t>
            </a:r>
          </a:p>
          <a:p>
            <a:pPr algn="ctr"/>
            <a:r>
              <a:rPr lang="en-US" altLang="ja-JP" dirty="0" smtClean="0"/>
              <a:t>Google</a:t>
            </a:r>
          </a:p>
          <a:p>
            <a:pPr algn="ctr"/>
            <a:r>
              <a:rPr kumimoji="1" lang="ja-JP" altLang="en-US" dirty="0" smtClean="0"/>
              <a:t>トヨタ</a:t>
            </a:r>
            <a:endParaRPr kumimoji="1" lang="en-US" altLang="ja-JP" dirty="0" smtClean="0"/>
          </a:p>
          <a:p>
            <a:pPr marL="0" indent="0" algn="r">
              <a:buNone/>
            </a:pPr>
            <a:r>
              <a:rPr lang="ja-JP" altLang="en-US" dirty="0"/>
              <a:t>など</a:t>
            </a:r>
            <a:r>
              <a:rPr lang="ja-JP" altLang="en-US" dirty="0" smtClean="0"/>
              <a:t>など</a:t>
            </a:r>
            <a:r>
              <a:rPr lang="en-US" altLang="ja-JP" dirty="0" smtClean="0"/>
              <a:t>…</a:t>
            </a:r>
            <a:endParaRPr kumimoji="1" lang="ja-JP" altLang="en-US" dirty="0"/>
          </a:p>
        </p:txBody>
      </p:sp>
      <p:sp>
        <p:nvSpPr>
          <p:cNvPr id="2" name="テキスト ボックス 1"/>
          <p:cNvSpPr txBox="1"/>
          <p:nvPr/>
        </p:nvSpPr>
        <p:spPr>
          <a:xfrm rot="2339315">
            <a:off x="1442876" y="3007366"/>
            <a:ext cx="1292662" cy="3558008"/>
          </a:xfrm>
          <a:prstGeom prst="rect">
            <a:avLst/>
          </a:prstGeom>
          <a:solidFill>
            <a:schemeClr val="accent3">
              <a:lumMod val="60000"/>
              <a:lumOff val="40000"/>
            </a:schemeClr>
          </a:solidFill>
          <a:effectLst>
            <a:outerShdw blurRad="76200" dir="18900000" sy="23000" kx="-1200000" algn="bl" rotWithShape="0">
              <a:prstClr val="black">
                <a:alpha val="20000"/>
              </a:prstClr>
            </a:outerShdw>
          </a:effectLst>
        </p:spPr>
        <p:txBody>
          <a:bodyPr vert="eaVert" wrap="square" rtlCol="0">
            <a:spAutoFit/>
          </a:bodyPr>
          <a:lstStyle/>
          <a:p>
            <a:r>
              <a:rPr kumimoji="1" lang="ja-JP" altLang="en-US" sz="3600" dirty="0" smtClean="0"/>
              <a:t>「人間」が考える</a:t>
            </a:r>
            <a:endParaRPr kumimoji="1" lang="en-US" altLang="ja-JP" sz="3600" dirty="0" smtClean="0"/>
          </a:p>
          <a:p>
            <a:r>
              <a:rPr lang="ja-JP" altLang="en-US" sz="3600" dirty="0"/>
              <a:t>と</a:t>
            </a:r>
            <a:r>
              <a:rPr lang="ja-JP" altLang="en-US" sz="3600" dirty="0" smtClean="0"/>
              <a:t>いうことの推奨</a:t>
            </a:r>
            <a:endParaRPr kumimoji="1" lang="ja-JP" altLang="en-US" sz="3600" dirty="0"/>
          </a:p>
        </p:txBody>
      </p:sp>
    </p:spTree>
    <p:extLst>
      <p:ext uri="{BB962C8B-B14F-4D97-AF65-F5344CB8AC3E}">
        <p14:creationId xmlns:p14="http://schemas.microsoft.com/office/powerpoint/2010/main" val="2033879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96752"/>
            <a:ext cx="8229600" cy="4320480"/>
          </a:xfrm>
        </p:spPr>
        <p:txBody>
          <a:bodyPr>
            <a:noAutofit/>
          </a:bodyPr>
          <a:lstStyle/>
          <a:p>
            <a:r>
              <a:rPr kumimoji="1" lang="ja-JP" altLang="en-US" sz="6600" dirty="0" smtClean="0"/>
              <a:t>人間は</a:t>
            </a:r>
            <a:r>
              <a:rPr kumimoji="1" lang="en-US" altLang="ja-JP" sz="6600" dirty="0" smtClean="0"/>
              <a:t/>
            </a:r>
            <a:br>
              <a:rPr kumimoji="1" lang="en-US" altLang="ja-JP" sz="6600" dirty="0" smtClean="0"/>
            </a:br>
            <a:r>
              <a:rPr kumimoji="1" lang="ja-JP" altLang="en-US" sz="6600" dirty="0" smtClean="0"/>
              <a:t>「何」を</a:t>
            </a:r>
            <a:r>
              <a:rPr kumimoji="1" lang="en-US" altLang="ja-JP" sz="6600" dirty="0" smtClean="0"/>
              <a:t/>
            </a:r>
            <a:br>
              <a:rPr kumimoji="1" lang="en-US" altLang="ja-JP" sz="6600" dirty="0" smtClean="0"/>
            </a:br>
            <a:r>
              <a:rPr kumimoji="1" lang="ja-JP" altLang="en-US" sz="6600" dirty="0" smtClean="0"/>
              <a:t>考えてきた</a:t>
            </a:r>
            <a:r>
              <a:rPr kumimoji="1" lang="en-US" altLang="ja-JP" sz="6600" dirty="0" smtClean="0"/>
              <a:t/>
            </a:r>
            <a:br>
              <a:rPr kumimoji="1" lang="en-US" altLang="ja-JP" sz="6600" dirty="0" smtClean="0"/>
            </a:br>
            <a:r>
              <a:rPr kumimoji="1" lang="ja-JP" altLang="en-US" sz="6600" dirty="0" smtClean="0"/>
              <a:t>のだろう？</a:t>
            </a:r>
            <a:endParaRPr kumimoji="1" lang="ja-JP" altLang="en-US" sz="6600" dirty="0"/>
          </a:p>
        </p:txBody>
      </p:sp>
    </p:spTree>
    <p:extLst>
      <p:ext uri="{BB962C8B-B14F-4D97-AF65-F5344CB8AC3E}">
        <p14:creationId xmlns:p14="http://schemas.microsoft.com/office/powerpoint/2010/main" val="412142559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仮説：「関数」について、ではないか？</a:t>
            </a:r>
            <a:endParaRPr kumimoji="1" lang="ja-JP" altLang="en-US" dirty="0"/>
          </a:p>
        </p:txBody>
      </p:sp>
      <p:sp>
        <p:nvSpPr>
          <p:cNvPr id="3" name="コンテンツ プレースホルダー 2"/>
          <p:cNvSpPr>
            <a:spLocks noGrp="1"/>
          </p:cNvSpPr>
          <p:nvPr>
            <p:ph sz="half" idx="1"/>
          </p:nvPr>
        </p:nvSpPr>
        <p:spPr>
          <a:xfrm>
            <a:off x="457200" y="1600200"/>
            <a:ext cx="4038600" cy="4061048"/>
          </a:xfrm>
        </p:spPr>
        <p:txBody>
          <a:bodyPr/>
          <a:lstStyle/>
          <a:p>
            <a:r>
              <a:rPr lang="en-US" altLang="ja-JP" dirty="0"/>
              <a:t>f</a:t>
            </a:r>
            <a:r>
              <a:rPr kumimoji="1" lang="en-US" altLang="ja-JP" dirty="0" smtClean="0"/>
              <a:t>unction</a:t>
            </a:r>
          </a:p>
          <a:p>
            <a:pPr marL="0" indent="0">
              <a:buNone/>
            </a:pPr>
            <a:r>
              <a:rPr kumimoji="1" lang="ja-JP" altLang="en-US" dirty="0" smtClean="0"/>
              <a:t>　　　↓</a:t>
            </a:r>
            <a:endParaRPr kumimoji="1" lang="en-US" altLang="ja-JP" dirty="0" smtClean="0"/>
          </a:p>
          <a:p>
            <a:pPr marL="0" indent="0">
              <a:buNone/>
            </a:pPr>
            <a:r>
              <a:rPr lang="ja-JP" altLang="en-US" dirty="0"/>
              <a:t>　</a:t>
            </a:r>
            <a:r>
              <a:rPr lang="ja-JP" altLang="en-US" dirty="0" smtClean="0"/>
              <a:t>　函数（中国語）</a:t>
            </a:r>
            <a:endParaRPr lang="en-US" altLang="ja-JP" dirty="0" smtClean="0"/>
          </a:p>
          <a:p>
            <a:pPr marL="0" indent="0">
              <a:buNone/>
            </a:pPr>
            <a:r>
              <a:rPr kumimoji="1" lang="ja-JP" altLang="en-US" dirty="0"/>
              <a:t>　</a:t>
            </a:r>
            <a:r>
              <a:rPr kumimoji="1" lang="ja-JP" altLang="en-US" dirty="0" smtClean="0"/>
              <a:t>　　↓</a:t>
            </a:r>
            <a:endParaRPr kumimoji="1" lang="en-US" altLang="ja-JP" dirty="0" smtClean="0"/>
          </a:p>
          <a:p>
            <a:pPr marL="0" indent="0">
              <a:buNone/>
            </a:pPr>
            <a:r>
              <a:rPr lang="ja-JP" altLang="en-US" dirty="0"/>
              <a:t>　</a:t>
            </a:r>
            <a:r>
              <a:rPr lang="ja-JP" altLang="en-US" dirty="0" smtClean="0"/>
              <a:t>　関数</a:t>
            </a:r>
            <a:endParaRPr lang="en-US" altLang="ja-JP" dirty="0" smtClean="0"/>
          </a:p>
          <a:p>
            <a:pPr marL="0" indent="0">
              <a:buNone/>
            </a:pPr>
            <a:endParaRPr kumimoji="1" lang="en-US" altLang="ja-JP" dirty="0"/>
          </a:p>
          <a:p>
            <a:pPr marL="0" indent="0">
              <a:buNone/>
            </a:pPr>
            <a:r>
              <a:rPr lang="ja-JP" altLang="en-US" dirty="0" smtClean="0"/>
              <a:t>☞因果関係の数学的表現＝関数</a:t>
            </a:r>
            <a:endParaRPr kumimoji="1" lang="ja-JP" altLang="en-US" dirty="0"/>
          </a:p>
        </p:txBody>
      </p:sp>
      <p:sp>
        <p:nvSpPr>
          <p:cNvPr id="7" name="下矢印 6"/>
          <p:cNvSpPr/>
          <p:nvPr/>
        </p:nvSpPr>
        <p:spPr>
          <a:xfrm>
            <a:off x="6300192" y="2852936"/>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6300192" y="4854331"/>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581812" y="1844824"/>
            <a:ext cx="2086532"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原因</a:t>
            </a:r>
            <a:r>
              <a:rPr kumimoji="1" lang="en-US" altLang="ja-JP" sz="2800" dirty="0" smtClean="0"/>
              <a:t>(</a:t>
            </a:r>
            <a:r>
              <a:rPr kumimoji="1" lang="ja-JP" altLang="en-US" sz="2800" i="1" dirty="0" smtClean="0"/>
              <a:t>ｘ</a:t>
            </a:r>
            <a:r>
              <a:rPr kumimoji="1" lang="ja-JP" altLang="en-US" sz="2800" dirty="0" smtClean="0"/>
              <a:t>）</a:t>
            </a:r>
            <a:endParaRPr kumimoji="1" lang="ja-JP" altLang="en-US" sz="2800" dirty="0"/>
          </a:p>
        </p:txBody>
      </p:sp>
      <p:sp>
        <p:nvSpPr>
          <p:cNvPr id="10" name="円/楕円 9"/>
          <p:cNvSpPr/>
          <p:nvPr/>
        </p:nvSpPr>
        <p:spPr>
          <a:xfrm>
            <a:off x="5581812" y="5358387"/>
            <a:ext cx="2086532"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t>結果（</a:t>
            </a:r>
            <a:r>
              <a:rPr lang="ja-JP" altLang="en-US" sz="2800" i="1" dirty="0" smtClean="0"/>
              <a:t>ｙ</a:t>
            </a:r>
            <a:r>
              <a:rPr lang="ja-JP" altLang="en-US" sz="2800" dirty="0" smtClean="0"/>
              <a:t>）</a:t>
            </a:r>
            <a:endParaRPr kumimoji="1" lang="ja-JP" altLang="en-US" sz="2800" dirty="0"/>
          </a:p>
        </p:txBody>
      </p:sp>
      <p:sp>
        <p:nvSpPr>
          <p:cNvPr id="11" name="額縁 10"/>
          <p:cNvSpPr/>
          <p:nvPr/>
        </p:nvSpPr>
        <p:spPr>
          <a:xfrm>
            <a:off x="5581812" y="3501008"/>
            <a:ext cx="2086532" cy="1224136"/>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4800" i="1" dirty="0"/>
              <a:t>f</a:t>
            </a:r>
            <a:r>
              <a:rPr lang="en-US" altLang="ja-JP" sz="4800" i="1" dirty="0" smtClean="0"/>
              <a:t>(    )</a:t>
            </a:r>
            <a:endParaRPr kumimoji="1" lang="ja-JP" altLang="en-US" sz="4800" i="1" dirty="0"/>
          </a:p>
        </p:txBody>
      </p:sp>
    </p:spTree>
    <p:extLst>
      <p:ext uri="{BB962C8B-B14F-4D97-AF65-F5344CB8AC3E}">
        <p14:creationId xmlns:p14="http://schemas.microsoft.com/office/powerpoint/2010/main" val="1099932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395536" y="3903926"/>
            <a:ext cx="4752528" cy="2189370"/>
          </a:xfrm>
        </p:spPr>
        <p:txBody>
          <a:bodyPr/>
          <a:lstStyle/>
          <a:p>
            <a:pPr marL="0" indent="0">
              <a:buNone/>
            </a:pPr>
            <a:r>
              <a:rPr kumimoji="1" lang="ja-JP" altLang="en-US" dirty="0" smtClean="0"/>
              <a:t>一時間で何キロ進むのか、という</a:t>
            </a:r>
            <a:r>
              <a:rPr kumimoji="1" lang="en-US" altLang="ja-JP" dirty="0" smtClean="0"/>
              <a:t>〈</a:t>
            </a:r>
            <a:r>
              <a:rPr kumimoji="1" lang="ja-JP" altLang="en-US" dirty="0" smtClean="0"/>
              <a:t>確定的な法則</a:t>
            </a:r>
            <a:r>
              <a:rPr kumimoji="1" lang="en-US" altLang="ja-JP" dirty="0" smtClean="0"/>
              <a:t>〉</a:t>
            </a:r>
            <a:r>
              <a:rPr kumimoji="1" lang="ja-JP" altLang="en-US" dirty="0" smtClean="0"/>
              <a:t>に</a:t>
            </a:r>
            <a:endParaRPr kumimoji="1" lang="en-US" altLang="ja-JP" dirty="0" smtClean="0"/>
          </a:p>
          <a:p>
            <a:pPr marL="0" indent="0">
              <a:buNone/>
            </a:pPr>
            <a:r>
              <a:rPr kumimoji="1" lang="ja-JP" altLang="en-US" dirty="0" smtClean="0"/>
              <a:t>時間を投入すると、距離が出てくる。</a:t>
            </a:r>
            <a:endParaRPr kumimoji="1" lang="ja-JP" altLang="en-US" dirty="0"/>
          </a:p>
        </p:txBody>
      </p:sp>
      <p:sp>
        <p:nvSpPr>
          <p:cNvPr id="7" name="下矢印 6"/>
          <p:cNvSpPr/>
          <p:nvPr/>
        </p:nvSpPr>
        <p:spPr>
          <a:xfrm>
            <a:off x="6300192" y="2852936"/>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6300192" y="4854331"/>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581812" y="1844824"/>
            <a:ext cx="2086532"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時間</a:t>
            </a:r>
            <a:r>
              <a:rPr kumimoji="1" lang="en-US" altLang="ja-JP" sz="2800" dirty="0" smtClean="0"/>
              <a:t>(</a:t>
            </a:r>
            <a:r>
              <a:rPr kumimoji="1" lang="ja-JP" altLang="en-US" sz="2800" i="1" dirty="0" smtClean="0"/>
              <a:t>ｘ</a:t>
            </a:r>
            <a:r>
              <a:rPr kumimoji="1" lang="ja-JP" altLang="en-US" sz="2800" dirty="0" smtClean="0"/>
              <a:t>）</a:t>
            </a:r>
            <a:endParaRPr kumimoji="1" lang="ja-JP" altLang="en-US" sz="2800" dirty="0"/>
          </a:p>
        </p:txBody>
      </p:sp>
      <p:sp>
        <p:nvSpPr>
          <p:cNvPr id="10" name="円/楕円 9"/>
          <p:cNvSpPr/>
          <p:nvPr/>
        </p:nvSpPr>
        <p:spPr>
          <a:xfrm>
            <a:off x="5581812" y="5358387"/>
            <a:ext cx="2086532"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t>距離（</a:t>
            </a:r>
            <a:r>
              <a:rPr lang="ja-JP" altLang="en-US" sz="2800" i="1" dirty="0" smtClean="0"/>
              <a:t>ｙ</a:t>
            </a:r>
            <a:r>
              <a:rPr lang="ja-JP" altLang="en-US" sz="2800" dirty="0" smtClean="0"/>
              <a:t>）</a:t>
            </a:r>
            <a:endParaRPr kumimoji="1" lang="ja-JP" altLang="en-US" sz="2800" dirty="0"/>
          </a:p>
        </p:txBody>
      </p:sp>
      <p:sp>
        <p:nvSpPr>
          <p:cNvPr id="11" name="額縁 10"/>
          <p:cNvSpPr/>
          <p:nvPr/>
        </p:nvSpPr>
        <p:spPr>
          <a:xfrm>
            <a:off x="5581812" y="3501008"/>
            <a:ext cx="2086532" cy="1224136"/>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4800" dirty="0" smtClean="0"/>
              <a:t>k/h</a:t>
            </a:r>
            <a:endParaRPr kumimoji="1" lang="ja-JP" altLang="en-US" sz="4800" dirty="0"/>
          </a:p>
        </p:txBody>
      </p:sp>
      <p:sp>
        <p:nvSpPr>
          <p:cNvPr id="4" name="テキスト ボックス 3"/>
          <p:cNvSpPr txBox="1"/>
          <p:nvPr/>
        </p:nvSpPr>
        <p:spPr>
          <a:xfrm rot="863498">
            <a:off x="1611073" y="1106813"/>
            <a:ext cx="3600400" cy="2123658"/>
          </a:xfrm>
          <a:prstGeom prst="rect">
            <a:avLst/>
          </a:prstGeom>
          <a:noFill/>
        </p:spPr>
        <p:txBody>
          <a:bodyPr wrap="square" rtlCol="0">
            <a:spAutoFit/>
          </a:bodyPr>
          <a:lstStyle/>
          <a:p>
            <a:r>
              <a:rPr kumimoji="1" lang="ja-JP" altLang="en-US" sz="6600" dirty="0" smtClean="0"/>
              <a:t>関数＝</a:t>
            </a:r>
            <a:endParaRPr kumimoji="1" lang="en-US" altLang="ja-JP" sz="6600" dirty="0" smtClean="0"/>
          </a:p>
          <a:p>
            <a:r>
              <a:rPr kumimoji="1" lang="ja-JP" altLang="en-US" sz="6600" dirty="0" smtClean="0"/>
              <a:t>システム</a:t>
            </a:r>
            <a:endParaRPr kumimoji="1" lang="ja-JP" altLang="en-US" sz="6600" dirty="0"/>
          </a:p>
        </p:txBody>
      </p:sp>
      <p:sp>
        <p:nvSpPr>
          <p:cNvPr id="2" name="テキスト ボックス 1"/>
          <p:cNvSpPr txBox="1"/>
          <p:nvPr/>
        </p:nvSpPr>
        <p:spPr>
          <a:xfrm>
            <a:off x="683568" y="6272787"/>
            <a:ext cx="4423006" cy="369332"/>
          </a:xfrm>
          <a:prstGeom prst="rect">
            <a:avLst/>
          </a:prstGeom>
          <a:noFill/>
        </p:spPr>
        <p:txBody>
          <a:bodyPr wrap="none" rtlCol="0">
            <a:spAutoFit/>
          </a:bodyPr>
          <a:lstStyle/>
          <a:p>
            <a:r>
              <a:rPr kumimoji="1" lang="ja-JP" altLang="en-US" dirty="0" smtClean="0"/>
              <a:t>小島寛之</a:t>
            </a:r>
            <a:r>
              <a:rPr kumimoji="1" lang="en-US" altLang="ja-JP" dirty="0" smtClean="0"/>
              <a:t>『</a:t>
            </a:r>
            <a:r>
              <a:rPr kumimoji="1" lang="ja-JP" altLang="en-US" dirty="0" smtClean="0"/>
              <a:t>数学入門</a:t>
            </a:r>
            <a:r>
              <a:rPr kumimoji="1" lang="en-US" altLang="ja-JP" dirty="0" smtClean="0"/>
              <a:t>』</a:t>
            </a:r>
            <a:r>
              <a:rPr kumimoji="1" lang="ja-JP" altLang="en-US" dirty="0" smtClean="0"/>
              <a:t>筑摩書房　</a:t>
            </a:r>
            <a:r>
              <a:rPr kumimoji="1" lang="en-US" altLang="ja-JP" dirty="0" smtClean="0"/>
              <a:t>2012</a:t>
            </a:r>
            <a:r>
              <a:rPr kumimoji="1" lang="ja-JP" altLang="en-US" dirty="0" smtClean="0"/>
              <a:t>　参照</a:t>
            </a:r>
            <a:endParaRPr kumimoji="1" lang="ja-JP" altLang="en-US" dirty="0"/>
          </a:p>
        </p:txBody>
      </p:sp>
    </p:spTree>
    <p:extLst>
      <p:ext uri="{BB962C8B-B14F-4D97-AF65-F5344CB8AC3E}">
        <p14:creationId xmlns:p14="http://schemas.microsoft.com/office/powerpoint/2010/main" val="34246903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「先行きが見えない不安」とは？</a:t>
            </a:r>
            <a:endParaRPr kumimoji="1" lang="ja-JP" altLang="en-US" dirty="0"/>
          </a:p>
        </p:txBody>
      </p:sp>
      <p:sp>
        <p:nvSpPr>
          <p:cNvPr id="3" name="コンテンツ プレースホルダー 2"/>
          <p:cNvSpPr>
            <a:spLocks noGrp="1"/>
          </p:cNvSpPr>
          <p:nvPr>
            <p:ph sz="half" idx="1"/>
          </p:nvPr>
        </p:nvSpPr>
        <p:spPr>
          <a:xfrm>
            <a:off x="1543212" y="1600200"/>
            <a:ext cx="4038600" cy="1159024"/>
          </a:xfrm>
        </p:spPr>
        <p:txBody>
          <a:bodyPr>
            <a:normAutofit/>
          </a:bodyPr>
          <a:lstStyle/>
          <a:p>
            <a:pPr marL="0" indent="0">
              <a:buNone/>
            </a:pPr>
            <a:r>
              <a:rPr kumimoji="1" lang="ja-JP" altLang="en-US" dirty="0" smtClean="0"/>
              <a:t>ハイデッガーはこのことを、「投企」と呼びますね。</a:t>
            </a:r>
            <a:endParaRPr kumimoji="1" lang="ja-JP" altLang="en-US" dirty="0"/>
          </a:p>
        </p:txBody>
      </p:sp>
      <p:sp>
        <p:nvSpPr>
          <p:cNvPr id="7" name="下矢印 6"/>
          <p:cNvSpPr/>
          <p:nvPr/>
        </p:nvSpPr>
        <p:spPr>
          <a:xfrm>
            <a:off x="6300192" y="2852936"/>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6300192" y="4854331"/>
            <a:ext cx="64807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581812" y="1844824"/>
            <a:ext cx="2086532"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自分</a:t>
            </a:r>
            <a:r>
              <a:rPr kumimoji="1" lang="en-US" altLang="ja-JP" sz="2800" dirty="0" smtClean="0"/>
              <a:t>(</a:t>
            </a:r>
            <a:r>
              <a:rPr kumimoji="1" lang="ja-JP" altLang="en-US" sz="2800" i="1" dirty="0" smtClean="0"/>
              <a:t>ｘ</a:t>
            </a:r>
            <a:r>
              <a:rPr kumimoji="1" lang="ja-JP" altLang="en-US" sz="2800" dirty="0" smtClean="0"/>
              <a:t>）</a:t>
            </a:r>
            <a:endParaRPr kumimoji="1" lang="ja-JP" altLang="en-US" sz="2800" dirty="0"/>
          </a:p>
        </p:txBody>
      </p:sp>
      <p:sp>
        <p:nvSpPr>
          <p:cNvPr id="10" name="円/楕円 9"/>
          <p:cNvSpPr/>
          <p:nvPr/>
        </p:nvSpPr>
        <p:spPr>
          <a:xfrm>
            <a:off x="5581812" y="5358387"/>
            <a:ext cx="2086532"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smtClean="0"/>
              <a:t>未来の自分（</a:t>
            </a:r>
            <a:r>
              <a:rPr lang="ja-JP" altLang="en-US" sz="2800" i="1" dirty="0" smtClean="0"/>
              <a:t>ｙ</a:t>
            </a:r>
            <a:r>
              <a:rPr lang="ja-JP" altLang="en-US" sz="2800" dirty="0" smtClean="0"/>
              <a:t>）</a:t>
            </a:r>
            <a:endParaRPr kumimoji="1" lang="ja-JP" altLang="en-US" sz="2800" dirty="0"/>
          </a:p>
        </p:txBody>
      </p:sp>
      <p:sp>
        <p:nvSpPr>
          <p:cNvPr id="11" name="額縁 10"/>
          <p:cNvSpPr/>
          <p:nvPr/>
        </p:nvSpPr>
        <p:spPr>
          <a:xfrm>
            <a:off x="5581812" y="3501008"/>
            <a:ext cx="2086532" cy="1224136"/>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4800" dirty="0"/>
              <a:t>世界</a:t>
            </a:r>
            <a:endParaRPr kumimoji="1" lang="ja-JP" altLang="en-US" sz="4800" dirty="0"/>
          </a:p>
        </p:txBody>
      </p:sp>
      <p:sp>
        <p:nvSpPr>
          <p:cNvPr id="4" name="爆発 2 3"/>
          <p:cNvSpPr/>
          <p:nvPr/>
        </p:nvSpPr>
        <p:spPr>
          <a:xfrm>
            <a:off x="251520" y="2759223"/>
            <a:ext cx="4824536" cy="3513563"/>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smtClean="0"/>
              <a:t>世界についてわからない＝不安</a:t>
            </a:r>
            <a:endParaRPr kumimoji="1" lang="ja-JP" altLang="en-US" sz="3600" dirty="0"/>
          </a:p>
        </p:txBody>
      </p:sp>
      <p:sp>
        <p:nvSpPr>
          <p:cNvPr id="5" name="下矢印 4"/>
          <p:cNvSpPr/>
          <p:nvPr/>
        </p:nvSpPr>
        <p:spPr>
          <a:xfrm rot="17240654">
            <a:off x="5127213" y="2155278"/>
            <a:ext cx="484632" cy="1395314"/>
          </a:xfrm>
          <a:prstGeom prst="downArrow">
            <a:avLst>
              <a:gd name="adj1" fmla="val 22320"/>
              <a:gd name="adj2" fmla="val 14742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7548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世界＝複雑な関数</a:t>
            </a:r>
            <a:endParaRPr kumimoji="1" lang="ja-JP" altLang="en-US" dirty="0"/>
          </a:p>
        </p:txBody>
      </p:sp>
      <p:sp>
        <p:nvSpPr>
          <p:cNvPr id="3" name="下矢印 2"/>
          <p:cNvSpPr/>
          <p:nvPr/>
        </p:nvSpPr>
        <p:spPr>
          <a:xfrm>
            <a:off x="3707904" y="2060848"/>
            <a:ext cx="1132704"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3528" y="4713396"/>
            <a:ext cx="8352928" cy="769441"/>
          </a:xfrm>
          <a:prstGeom prst="rect">
            <a:avLst/>
          </a:prstGeom>
          <a:noFill/>
        </p:spPr>
        <p:txBody>
          <a:bodyPr wrap="square" rtlCol="0">
            <a:spAutoFit/>
          </a:bodyPr>
          <a:lstStyle/>
          <a:p>
            <a:r>
              <a:rPr kumimoji="1" lang="ja-JP" altLang="en-US" sz="4400" dirty="0" smtClean="0"/>
              <a:t>色々なものを投げ入れてみる必要</a:t>
            </a:r>
            <a:endParaRPr kumimoji="1" lang="ja-JP" altLang="en-US" sz="4400" dirty="0"/>
          </a:p>
        </p:txBody>
      </p:sp>
    </p:spTree>
    <p:extLst>
      <p:ext uri="{BB962C8B-B14F-4D97-AF65-F5344CB8AC3E}">
        <p14:creationId xmlns:p14="http://schemas.microsoft.com/office/powerpoint/2010/main" val="12316735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学級委員とアウトサイダー</a:t>
            </a:r>
            <a:endParaRPr kumimoji="1" lang="ja-JP" altLang="en-US" dirty="0"/>
          </a:p>
        </p:txBody>
      </p:sp>
      <p:sp>
        <p:nvSpPr>
          <p:cNvPr id="10" name="テキスト プレースホルダー 9"/>
          <p:cNvSpPr>
            <a:spLocks noGrp="1"/>
          </p:cNvSpPr>
          <p:nvPr>
            <p:ph type="body" idx="1"/>
          </p:nvPr>
        </p:nvSpPr>
        <p:spPr/>
        <p:txBody>
          <a:bodyPr>
            <a:normAutofit/>
          </a:bodyPr>
          <a:lstStyle/>
          <a:p>
            <a:r>
              <a:rPr kumimoji="1" lang="ja-JP" altLang="en-US" sz="3200" dirty="0" smtClean="0"/>
              <a:t>学級委員</a:t>
            </a:r>
            <a:endParaRPr kumimoji="1" lang="ja-JP" altLang="en-US" sz="3200" dirty="0"/>
          </a:p>
        </p:txBody>
      </p:sp>
      <p:sp>
        <p:nvSpPr>
          <p:cNvPr id="8" name="コンテンツ プレースホルダー 7"/>
          <p:cNvSpPr>
            <a:spLocks noGrp="1"/>
          </p:cNvSpPr>
          <p:nvPr>
            <p:ph sz="half" idx="2"/>
          </p:nvPr>
        </p:nvSpPr>
        <p:spPr>
          <a:xfrm>
            <a:off x="457200" y="2174875"/>
            <a:ext cx="4040188" cy="2406253"/>
          </a:xfrm>
        </p:spPr>
        <p:txBody>
          <a:bodyPr/>
          <a:lstStyle/>
          <a:p>
            <a:pPr marL="0" indent="0">
              <a:buNone/>
            </a:pPr>
            <a:endParaRPr kumimoji="1" lang="en-US" altLang="ja-JP" dirty="0"/>
          </a:p>
          <a:p>
            <a:pPr marL="0" indent="0">
              <a:buNone/>
            </a:pPr>
            <a:r>
              <a:rPr kumimoji="1" lang="ja-JP" altLang="en-US" dirty="0" smtClean="0"/>
              <a:t>複雑な関数としてのシステム＝ルールに何を入れればどのようなものが出てくるかを良く知っている。</a:t>
            </a:r>
            <a:endParaRPr kumimoji="1" lang="en-US" altLang="ja-JP" dirty="0" smtClean="0"/>
          </a:p>
        </p:txBody>
      </p:sp>
      <p:sp>
        <p:nvSpPr>
          <p:cNvPr id="11" name="テキスト プレースホルダー 10"/>
          <p:cNvSpPr>
            <a:spLocks noGrp="1"/>
          </p:cNvSpPr>
          <p:nvPr>
            <p:ph type="body" sz="quarter" idx="3"/>
          </p:nvPr>
        </p:nvSpPr>
        <p:spPr>
          <a:xfrm>
            <a:off x="4644008" y="2780928"/>
            <a:ext cx="4041775" cy="639762"/>
          </a:xfrm>
        </p:spPr>
        <p:txBody>
          <a:bodyPr>
            <a:normAutofit/>
          </a:bodyPr>
          <a:lstStyle/>
          <a:p>
            <a:r>
              <a:rPr kumimoji="1" lang="ja-JP" altLang="en-US" sz="3200" dirty="0" smtClean="0"/>
              <a:t>アウトサイダー</a:t>
            </a:r>
            <a:endParaRPr kumimoji="1" lang="ja-JP" altLang="en-US" sz="3200" dirty="0"/>
          </a:p>
        </p:txBody>
      </p:sp>
      <p:sp>
        <p:nvSpPr>
          <p:cNvPr id="9" name="コンテンツ プレースホルダー 8"/>
          <p:cNvSpPr>
            <a:spLocks noGrp="1"/>
          </p:cNvSpPr>
          <p:nvPr>
            <p:ph sz="quarter" idx="4"/>
          </p:nvPr>
        </p:nvSpPr>
        <p:spPr>
          <a:xfrm>
            <a:off x="4644008" y="3429000"/>
            <a:ext cx="4041775" cy="2553146"/>
          </a:xfrm>
        </p:spPr>
        <p:txBody>
          <a:bodyPr/>
          <a:lstStyle/>
          <a:p>
            <a:pPr marL="0" indent="0">
              <a:buNone/>
            </a:pPr>
            <a:endParaRPr lang="en-US" altLang="ja-JP" dirty="0"/>
          </a:p>
          <a:p>
            <a:pPr marL="0" indent="0">
              <a:buNone/>
            </a:pPr>
            <a:r>
              <a:rPr kumimoji="1" lang="ja-JP" altLang="en-US" dirty="0" smtClean="0"/>
              <a:t>ルールを理解せず／理解しつつも何が出てくるかわからない何かを投げ入れる。</a:t>
            </a:r>
            <a:endParaRPr kumimoji="1" lang="ja-JP" altLang="en-US" dirty="0"/>
          </a:p>
        </p:txBody>
      </p:sp>
    </p:spTree>
    <p:extLst>
      <p:ext uri="{BB962C8B-B14F-4D97-AF65-F5344CB8AC3E}">
        <p14:creationId xmlns:p14="http://schemas.microsoft.com/office/powerpoint/2010/main" val="103963758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20688"/>
            <a:ext cx="8291264" cy="2952328"/>
          </a:xfrm>
        </p:spPr>
        <p:txBody>
          <a:bodyPr>
            <a:normAutofit/>
          </a:bodyPr>
          <a:lstStyle/>
          <a:p>
            <a:r>
              <a:rPr kumimoji="1" lang="ja-JP" altLang="en-US" dirty="0" smtClean="0"/>
              <a:t>アウトサイダーの存在が、</a:t>
            </a:r>
            <a:r>
              <a:rPr kumimoji="1" lang="en-US" altLang="ja-JP" dirty="0" smtClean="0"/>
              <a:t/>
            </a:r>
            <a:br>
              <a:rPr kumimoji="1" lang="en-US" altLang="ja-JP" dirty="0" smtClean="0"/>
            </a:br>
            <a:r>
              <a:rPr kumimoji="1" lang="ja-JP" altLang="en-US" dirty="0" smtClean="0"/>
              <a:t>新たな学級委員を生む</a:t>
            </a:r>
            <a:endParaRPr kumimoji="1" lang="ja-JP" altLang="en-US" dirty="0"/>
          </a:p>
        </p:txBody>
      </p:sp>
      <p:sp>
        <p:nvSpPr>
          <p:cNvPr id="3" name="下矢印 2"/>
          <p:cNvSpPr/>
          <p:nvPr/>
        </p:nvSpPr>
        <p:spPr>
          <a:xfrm>
            <a:off x="3851920" y="3645024"/>
            <a:ext cx="1296144" cy="112242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511660" y="5192690"/>
            <a:ext cx="5976664" cy="769441"/>
          </a:xfrm>
          <a:prstGeom prst="rect">
            <a:avLst/>
          </a:prstGeom>
          <a:noFill/>
        </p:spPr>
        <p:txBody>
          <a:bodyPr wrap="square" rtlCol="0">
            <a:spAutoFit/>
          </a:bodyPr>
          <a:lstStyle/>
          <a:p>
            <a:r>
              <a:rPr kumimoji="1" lang="ja-JP" altLang="en-US" sz="4400" dirty="0" smtClean="0"/>
              <a:t>学級委員の拡張＝歴史</a:t>
            </a:r>
            <a:endParaRPr kumimoji="1" lang="ja-JP" altLang="en-US" sz="4400" dirty="0"/>
          </a:p>
        </p:txBody>
      </p:sp>
      <p:sp>
        <p:nvSpPr>
          <p:cNvPr id="5" name="円形吹き出し 4"/>
          <p:cNvSpPr/>
          <p:nvPr/>
        </p:nvSpPr>
        <p:spPr>
          <a:xfrm>
            <a:off x="179512" y="2924944"/>
            <a:ext cx="2880320" cy="2088232"/>
          </a:xfrm>
          <a:prstGeom prst="wedgeEllipseCallout">
            <a:avLst>
              <a:gd name="adj1" fmla="val 24502"/>
              <a:gd name="adj2" fmla="val 5849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3600" dirty="0" smtClean="0"/>
              <a:t>関数を</a:t>
            </a:r>
            <a:endParaRPr kumimoji="1" lang="en-US" altLang="ja-JP" sz="3600" dirty="0" smtClean="0"/>
          </a:p>
          <a:p>
            <a:pPr algn="ctr"/>
            <a:r>
              <a:rPr kumimoji="1" lang="ja-JP" altLang="en-US" sz="3600" dirty="0" smtClean="0"/>
              <a:t>体現する</a:t>
            </a:r>
            <a:endParaRPr kumimoji="1" lang="en-US" altLang="ja-JP" sz="3600" dirty="0" smtClean="0"/>
          </a:p>
          <a:p>
            <a:pPr algn="ctr"/>
            <a:r>
              <a:rPr kumimoji="1" lang="ja-JP" altLang="en-US" sz="3600" dirty="0" smtClean="0"/>
              <a:t>存在</a:t>
            </a:r>
            <a:endParaRPr kumimoji="1" lang="ja-JP" altLang="en-US" sz="3600" dirty="0"/>
          </a:p>
        </p:txBody>
      </p:sp>
    </p:spTree>
    <p:extLst>
      <p:ext uri="{BB962C8B-B14F-4D97-AF65-F5344CB8AC3E}">
        <p14:creationId xmlns:p14="http://schemas.microsoft.com/office/powerpoint/2010/main" val="2092950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「歴史」とはなんだったのか</a:t>
            </a:r>
            <a:endParaRPr kumimoji="1" lang="ja-JP" altLang="en-US" dirty="0"/>
          </a:p>
        </p:txBody>
      </p:sp>
      <p:sp>
        <p:nvSpPr>
          <p:cNvPr id="3" name="縦書きテキスト プレースホルダー 2"/>
          <p:cNvSpPr>
            <a:spLocks noGrp="1"/>
          </p:cNvSpPr>
          <p:nvPr>
            <p:ph type="body" orient="vert" idx="1"/>
          </p:nvPr>
        </p:nvSpPr>
        <p:spPr>
          <a:xfrm>
            <a:off x="457200" y="1600201"/>
            <a:ext cx="8229600" cy="2044823"/>
          </a:xfrm>
        </p:spPr>
        <p:txBody>
          <a:bodyPr vert="horz"/>
          <a:lstStyle/>
          <a:p>
            <a:r>
              <a:rPr kumimoji="1" lang="ja-JP" altLang="en-US" dirty="0" smtClean="0"/>
              <a:t>「戦争の系譜」</a:t>
            </a:r>
            <a:endParaRPr kumimoji="1" lang="en-US" altLang="ja-JP" dirty="0" smtClean="0"/>
          </a:p>
          <a:p>
            <a:r>
              <a:rPr lang="ja-JP" altLang="en-US" dirty="0" smtClean="0"/>
              <a:t>「ウエストファリア条約」以前と以後</a:t>
            </a:r>
            <a:endParaRPr lang="en-US" altLang="ja-JP" dirty="0" smtClean="0"/>
          </a:p>
          <a:p>
            <a:r>
              <a:rPr lang="ja-JP" altLang="en-US" dirty="0" smtClean="0"/>
              <a:t>「第一次世界大戦」以前と以後</a:t>
            </a:r>
            <a:endParaRPr lang="en-US" altLang="ja-JP" dirty="0" smtClean="0"/>
          </a:p>
        </p:txBody>
      </p:sp>
      <p:sp>
        <p:nvSpPr>
          <p:cNvPr id="4" name="上リボン 3"/>
          <p:cNvSpPr/>
          <p:nvPr/>
        </p:nvSpPr>
        <p:spPr>
          <a:xfrm>
            <a:off x="539552" y="4293096"/>
            <a:ext cx="7416824" cy="2016224"/>
          </a:xfrm>
          <a:prstGeom prst="ribbon2">
            <a:avLst>
              <a:gd name="adj1" fmla="val 14003"/>
              <a:gd name="adj2" fmla="val 6782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世界　</a:t>
            </a:r>
            <a:r>
              <a:rPr kumimoji="1" lang="en-US" altLang="ja-JP" sz="3600" i="1" dirty="0" smtClean="0"/>
              <a:t>f</a:t>
            </a:r>
            <a:r>
              <a:rPr kumimoji="1" lang="ja-JP" altLang="en-US" sz="3600" dirty="0" smtClean="0"/>
              <a:t>（　）</a:t>
            </a:r>
            <a:endParaRPr kumimoji="1" lang="en-US" altLang="ja-JP" sz="3600" dirty="0" smtClean="0"/>
          </a:p>
          <a:p>
            <a:pPr algn="ctr"/>
            <a:r>
              <a:rPr lang="ja-JP" altLang="en-US" sz="3600" dirty="0" smtClean="0"/>
              <a:t>が何であるか、の模索</a:t>
            </a:r>
            <a:endParaRPr kumimoji="1" lang="ja-JP" altLang="en-US" sz="3600" dirty="0"/>
          </a:p>
        </p:txBody>
      </p:sp>
    </p:spTree>
    <p:extLst>
      <p:ext uri="{BB962C8B-B14F-4D97-AF65-F5344CB8AC3E}">
        <p14:creationId xmlns:p14="http://schemas.microsoft.com/office/powerpoint/2010/main" val="7781508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「研究」について</a:t>
            </a:r>
            <a:endParaRPr kumimoji="1" lang="ja-JP" altLang="en-US" dirty="0"/>
          </a:p>
        </p:txBody>
      </p:sp>
      <p:sp>
        <p:nvSpPr>
          <p:cNvPr id="3" name="コンテンツ プレースホルダー 2"/>
          <p:cNvSpPr>
            <a:spLocks noGrp="1"/>
          </p:cNvSpPr>
          <p:nvPr>
            <p:ph sz="half" idx="1"/>
          </p:nvPr>
        </p:nvSpPr>
        <p:spPr/>
        <p:txBody>
          <a:bodyPr/>
          <a:lstStyle/>
          <a:p>
            <a:r>
              <a:rPr kumimoji="1" lang="ja-JP" altLang="en-US" dirty="0" smtClean="0"/>
              <a:t>「差別」とは何か？それに対する</a:t>
            </a:r>
            <a:r>
              <a:rPr kumimoji="1" lang="en-US" altLang="ja-JP" dirty="0" smtClean="0"/>
              <a:t>〈</a:t>
            </a:r>
            <a:r>
              <a:rPr kumimoji="1" lang="ja-JP" altLang="en-US" dirty="0" smtClean="0"/>
              <a:t>仮説</a:t>
            </a:r>
            <a:r>
              <a:rPr kumimoji="1" lang="en-US" altLang="ja-JP" dirty="0" smtClean="0"/>
              <a:t>〉</a:t>
            </a:r>
            <a:r>
              <a:rPr kumimoji="1" lang="ja-JP" altLang="en-US" dirty="0" smtClean="0"/>
              <a:t>を構築することから、新たな世界観を獲得する可能性</a:t>
            </a:r>
            <a:endParaRPr kumimoji="1" lang="ja-JP" altLang="en-US" dirty="0"/>
          </a:p>
        </p:txBody>
      </p:sp>
      <p:sp>
        <p:nvSpPr>
          <p:cNvPr id="4" name="コンテンツ プレースホルダー 3"/>
          <p:cNvSpPr>
            <a:spLocks noGrp="1"/>
          </p:cNvSpPr>
          <p:nvPr>
            <p:ph sz="half" idx="2"/>
          </p:nvPr>
        </p:nvSpPr>
        <p:spPr/>
        <p:txBody>
          <a:bodyPr/>
          <a:lstStyle/>
          <a:p>
            <a:r>
              <a:rPr kumimoji="1" lang="ja-JP" altLang="en-US" dirty="0" smtClean="0"/>
              <a:t>「役に立つ」とは何か？という問いに対し、</a:t>
            </a:r>
            <a:r>
              <a:rPr kumimoji="1" lang="en-US" altLang="ja-JP" dirty="0" smtClean="0"/>
              <a:t>〈</a:t>
            </a:r>
            <a:r>
              <a:rPr kumimoji="1" lang="ja-JP" altLang="en-US" dirty="0" smtClean="0"/>
              <a:t>やりたいことを上手にサポート</a:t>
            </a:r>
            <a:r>
              <a:rPr kumimoji="1" lang="en-US" altLang="ja-JP" dirty="0" smtClean="0"/>
              <a:t>〉</a:t>
            </a:r>
            <a:r>
              <a:rPr kumimoji="1" lang="ja-JP" altLang="en-US" dirty="0" smtClean="0"/>
              <a:t>という</a:t>
            </a:r>
            <a:r>
              <a:rPr kumimoji="1" lang="en-US" altLang="ja-JP" dirty="0" smtClean="0"/>
              <a:t>〈</a:t>
            </a:r>
            <a:r>
              <a:rPr kumimoji="1" lang="ja-JP" altLang="en-US" dirty="0" smtClean="0"/>
              <a:t>仮説</a:t>
            </a:r>
            <a:r>
              <a:rPr kumimoji="1" lang="en-US" altLang="ja-JP" dirty="0" smtClean="0"/>
              <a:t>〉</a:t>
            </a:r>
            <a:r>
              <a:rPr kumimoji="1" lang="ja-JP" altLang="en-US" dirty="0" smtClean="0"/>
              <a:t>構築。</a:t>
            </a:r>
            <a:endParaRPr kumimoji="1" lang="en-US" altLang="ja-JP" dirty="0" smtClean="0"/>
          </a:p>
          <a:p>
            <a:r>
              <a:rPr lang="ja-JP" altLang="en-US" dirty="0" smtClean="0"/>
              <a:t>その</a:t>
            </a:r>
            <a:r>
              <a:rPr lang="en-US" altLang="ja-JP" dirty="0" smtClean="0"/>
              <a:t>〈</a:t>
            </a:r>
            <a:r>
              <a:rPr lang="ja-JP" altLang="en-US" dirty="0" smtClean="0"/>
              <a:t>仮説</a:t>
            </a:r>
            <a:r>
              <a:rPr lang="en-US" altLang="ja-JP" dirty="0" smtClean="0"/>
              <a:t>〉</a:t>
            </a:r>
            <a:r>
              <a:rPr lang="ja-JP" altLang="en-US" dirty="0" err="1" smtClean="0"/>
              <a:t>を検</a:t>
            </a:r>
            <a:r>
              <a:rPr lang="ja-JP" altLang="en-US" dirty="0" smtClean="0"/>
              <a:t>証した結果、</a:t>
            </a:r>
            <a:r>
              <a:rPr lang="en-US" altLang="ja-JP" dirty="0" smtClean="0"/>
              <a:t>《</a:t>
            </a:r>
            <a:r>
              <a:rPr lang="ja-JP" altLang="en-US" dirty="0" smtClean="0"/>
              <a:t>人間の、役に立つことからの脱却</a:t>
            </a:r>
            <a:r>
              <a:rPr lang="en-US" altLang="ja-JP" dirty="0" smtClean="0"/>
              <a:t>》</a:t>
            </a:r>
            <a:r>
              <a:rPr lang="ja-JP" altLang="en-US" dirty="0" smtClean="0"/>
              <a:t>という別の</a:t>
            </a:r>
            <a:r>
              <a:rPr lang="en-US" altLang="ja-JP" dirty="0" smtClean="0"/>
              <a:t>〈</a:t>
            </a:r>
            <a:r>
              <a:rPr lang="ja-JP" altLang="en-US" dirty="0" smtClean="0"/>
              <a:t>仮説</a:t>
            </a:r>
            <a:r>
              <a:rPr lang="en-US" altLang="ja-JP" dirty="0" smtClean="0"/>
              <a:t>〉</a:t>
            </a:r>
            <a:r>
              <a:rPr lang="ja-JP" altLang="en-US" dirty="0" smtClean="0"/>
              <a:t>が登場</a:t>
            </a:r>
            <a:endParaRPr kumimoji="1" lang="ja-JP" altLang="en-US" dirty="0"/>
          </a:p>
        </p:txBody>
      </p:sp>
    </p:spTree>
    <p:extLst>
      <p:ext uri="{BB962C8B-B14F-4D97-AF65-F5344CB8AC3E}">
        <p14:creationId xmlns:p14="http://schemas.microsoft.com/office/powerpoint/2010/main" val="385387078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ビジネスチャンスの創造</a:t>
            </a:r>
            <a:endParaRPr kumimoji="1" lang="ja-JP" altLang="en-US" dirty="0"/>
          </a:p>
        </p:txBody>
      </p:sp>
      <p:sp>
        <p:nvSpPr>
          <p:cNvPr id="3" name="コンテンツ プレースホルダー 2"/>
          <p:cNvSpPr>
            <a:spLocks noGrp="1"/>
          </p:cNvSpPr>
          <p:nvPr>
            <p:ph idx="1"/>
          </p:nvPr>
        </p:nvSpPr>
        <p:spPr>
          <a:xfrm>
            <a:off x="457200" y="1600200"/>
            <a:ext cx="8219256" cy="4709120"/>
          </a:xfrm>
        </p:spPr>
        <p:txBody>
          <a:bodyPr>
            <a:noAutofit/>
          </a:bodyPr>
          <a:lstStyle/>
          <a:p>
            <a:pPr algn="just"/>
            <a:r>
              <a:rPr kumimoji="1" lang="ja-JP" altLang="en-US" sz="4400" dirty="0" smtClean="0"/>
              <a:t>プロレス　　</a:t>
            </a:r>
            <a:r>
              <a:rPr kumimoji="1" lang="en-US" altLang="ja-JP" sz="4400" dirty="0" smtClean="0"/>
              <a:t>×</a:t>
            </a:r>
            <a:r>
              <a:rPr kumimoji="1" lang="ja-JP" altLang="en-US" sz="4400" dirty="0" smtClean="0"/>
              <a:t>　女子</a:t>
            </a:r>
            <a:endParaRPr kumimoji="1" lang="en-US" altLang="ja-JP" sz="4400" dirty="0" smtClean="0"/>
          </a:p>
          <a:p>
            <a:pPr algn="just"/>
            <a:r>
              <a:rPr kumimoji="1" lang="ja-JP" altLang="en-US" sz="4400" dirty="0" smtClean="0"/>
              <a:t>コーヒー　　</a:t>
            </a:r>
            <a:r>
              <a:rPr kumimoji="1" lang="en-US" altLang="ja-JP" sz="4400" dirty="0" smtClean="0"/>
              <a:t>×</a:t>
            </a:r>
            <a:r>
              <a:rPr kumimoji="1" lang="ja-JP" altLang="en-US" sz="4400" dirty="0" smtClean="0"/>
              <a:t>　炭酸</a:t>
            </a:r>
            <a:endParaRPr kumimoji="1" lang="en-US" altLang="ja-JP" sz="4400" dirty="0" smtClean="0"/>
          </a:p>
          <a:p>
            <a:pPr algn="just"/>
            <a:r>
              <a:rPr lang="ja-JP" altLang="en-US" sz="4400" dirty="0" smtClean="0"/>
              <a:t>ペプシ　　　</a:t>
            </a:r>
            <a:r>
              <a:rPr lang="en-US" altLang="ja-JP" sz="4400" dirty="0" smtClean="0"/>
              <a:t>×</a:t>
            </a:r>
            <a:r>
              <a:rPr lang="ja-JP" altLang="en-US" sz="4400" dirty="0" smtClean="0"/>
              <a:t>　きゅうり</a:t>
            </a:r>
            <a:endParaRPr lang="en-US" altLang="ja-JP" sz="4400" dirty="0" smtClean="0"/>
          </a:p>
          <a:p>
            <a:pPr algn="just"/>
            <a:r>
              <a:rPr lang="ja-JP" altLang="en-US" sz="4400" dirty="0"/>
              <a:t>民主</a:t>
            </a:r>
            <a:r>
              <a:rPr lang="ja-JP" altLang="en-US" sz="4400" dirty="0" smtClean="0"/>
              <a:t>主義　</a:t>
            </a:r>
            <a:r>
              <a:rPr kumimoji="1" lang="en-US" altLang="ja-JP" sz="4400" dirty="0" smtClean="0"/>
              <a:t>×</a:t>
            </a:r>
            <a:r>
              <a:rPr kumimoji="1" lang="ja-JP" altLang="en-US" sz="4400" dirty="0" smtClean="0"/>
              <a:t>　</a:t>
            </a:r>
            <a:r>
              <a:rPr kumimoji="1" lang="en-US" altLang="ja-JP" sz="4400" dirty="0" smtClean="0"/>
              <a:t>AI</a:t>
            </a:r>
          </a:p>
          <a:p>
            <a:pPr algn="just"/>
            <a:r>
              <a:rPr lang="ja-JP" altLang="en-US" sz="4400" dirty="0" smtClean="0"/>
              <a:t>医者　　　　</a:t>
            </a:r>
            <a:r>
              <a:rPr lang="en-US" altLang="ja-JP" sz="4400" dirty="0" smtClean="0"/>
              <a:t>×</a:t>
            </a:r>
            <a:r>
              <a:rPr lang="ja-JP" altLang="en-US" sz="4400" dirty="0" smtClean="0"/>
              <a:t>　ゲーム</a:t>
            </a:r>
            <a:endParaRPr lang="en-US" altLang="ja-JP" sz="4400" dirty="0" smtClean="0"/>
          </a:p>
          <a:p>
            <a:pPr algn="just"/>
            <a:r>
              <a:rPr kumimoji="1" lang="ja-JP" altLang="en-US" sz="4400" dirty="0" smtClean="0"/>
              <a:t>ゴミ処理　　</a:t>
            </a:r>
            <a:r>
              <a:rPr kumimoji="1" lang="en-US" altLang="ja-JP" sz="4400" dirty="0" smtClean="0"/>
              <a:t>×</a:t>
            </a:r>
            <a:r>
              <a:rPr kumimoji="1" lang="ja-JP" altLang="en-US" sz="4400" dirty="0" smtClean="0"/>
              <a:t>　バー</a:t>
            </a:r>
            <a:endParaRPr kumimoji="1" lang="en-US" altLang="ja-JP" sz="4400" dirty="0" smtClean="0"/>
          </a:p>
        </p:txBody>
      </p:sp>
    </p:spTree>
    <p:extLst>
      <p:ext uri="{BB962C8B-B14F-4D97-AF65-F5344CB8AC3E}">
        <p14:creationId xmlns:p14="http://schemas.microsoft.com/office/powerpoint/2010/main" val="748522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196752"/>
            <a:ext cx="6552728" cy="1080120"/>
          </a:xfrm>
        </p:spPr>
        <p:txBody>
          <a:bodyPr/>
          <a:lstStyle/>
          <a:p>
            <a:pPr algn="l"/>
            <a:r>
              <a:rPr kumimoji="1" lang="ja-JP" altLang="en-US" dirty="0" smtClean="0"/>
              <a:t>フクシマ</a:t>
            </a:r>
            <a:endParaRPr kumimoji="1" lang="ja-JP" altLang="en-US" dirty="0"/>
          </a:p>
        </p:txBody>
      </p:sp>
      <p:sp>
        <p:nvSpPr>
          <p:cNvPr id="3" name="テキスト ボックス 2"/>
          <p:cNvSpPr txBox="1"/>
          <p:nvPr/>
        </p:nvSpPr>
        <p:spPr>
          <a:xfrm>
            <a:off x="3957461" y="2939559"/>
            <a:ext cx="800219" cy="605294"/>
          </a:xfrm>
          <a:prstGeom prst="rect">
            <a:avLst/>
          </a:prstGeom>
          <a:noFill/>
        </p:spPr>
        <p:txBody>
          <a:bodyPr vert="eaVert" wrap="none" rtlCol="0">
            <a:spAutoFit/>
          </a:bodyPr>
          <a:lstStyle/>
          <a:p>
            <a:r>
              <a:rPr kumimoji="1" lang="en-US" altLang="ja-JP" sz="4000" dirty="0" smtClean="0"/>
              <a:t>×</a:t>
            </a:r>
            <a:endParaRPr kumimoji="1" lang="ja-JP" altLang="en-US" sz="4000" dirty="0"/>
          </a:p>
        </p:txBody>
      </p:sp>
      <p:sp>
        <p:nvSpPr>
          <p:cNvPr id="4" name="テキスト ボックス 3"/>
          <p:cNvSpPr txBox="1"/>
          <p:nvPr/>
        </p:nvSpPr>
        <p:spPr>
          <a:xfrm>
            <a:off x="2915816" y="4437111"/>
            <a:ext cx="4104456" cy="769441"/>
          </a:xfrm>
          <a:prstGeom prst="rect">
            <a:avLst/>
          </a:prstGeom>
          <a:noFill/>
        </p:spPr>
        <p:txBody>
          <a:bodyPr wrap="square" rtlCol="0">
            <a:spAutoFit/>
          </a:bodyPr>
          <a:lstStyle/>
          <a:p>
            <a:pPr algn="r"/>
            <a:r>
              <a:rPr lang="ja-JP" altLang="en-US" sz="4400" dirty="0">
                <a:latin typeface="+mj-lt"/>
                <a:ea typeface="+mj-ea"/>
                <a:cs typeface="+mj-cs"/>
              </a:rPr>
              <a:t>観光</a:t>
            </a:r>
          </a:p>
        </p:txBody>
      </p:sp>
    </p:spTree>
    <p:extLst>
      <p:ext uri="{BB962C8B-B14F-4D97-AF65-F5344CB8AC3E}">
        <p14:creationId xmlns:p14="http://schemas.microsoft.com/office/powerpoint/2010/main" val="29054442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ブラックツーリズム</a:t>
            </a:r>
            <a:endParaRPr kumimoji="1" lang="ja-JP" altLang="en-US" dirty="0"/>
          </a:p>
        </p:txBody>
      </p:sp>
      <p:sp>
        <p:nvSpPr>
          <p:cNvPr id="3" name="テキスト プレースホルダー 2"/>
          <p:cNvSpPr>
            <a:spLocks noGrp="1"/>
          </p:cNvSpPr>
          <p:nvPr>
            <p:ph type="body" idx="1"/>
          </p:nvPr>
        </p:nvSpPr>
        <p:spPr>
          <a:xfrm>
            <a:off x="467544" y="5877272"/>
            <a:ext cx="8568952" cy="639762"/>
          </a:xfrm>
        </p:spPr>
        <p:txBody>
          <a:bodyPr>
            <a:normAutofit/>
          </a:bodyPr>
          <a:lstStyle/>
          <a:p>
            <a:r>
              <a:rPr lang="ja-JP" altLang="en-US" sz="2000" dirty="0"/>
              <a:t>東浩紀編</a:t>
            </a:r>
            <a:r>
              <a:rPr lang="en-US" altLang="ja-JP" sz="2000" dirty="0"/>
              <a:t>『</a:t>
            </a:r>
            <a:r>
              <a:rPr lang="ja-JP" altLang="en-US" sz="2000" dirty="0"/>
              <a:t>福島第一原発観光地化計画 思想地図</a:t>
            </a:r>
            <a:r>
              <a:rPr lang="en-US" altLang="ja-JP" sz="2000" dirty="0"/>
              <a:t>β vol.4-2』</a:t>
            </a:r>
            <a:r>
              <a:rPr lang="ja-JP" altLang="en-US" sz="2000" dirty="0"/>
              <a:t>ゲンロン　</a:t>
            </a:r>
            <a:r>
              <a:rPr lang="en-US" altLang="ja-JP" sz="2000" dirty="0"/>
              <a:t>2013</a:t>
            </a:r>
            <a:endParaRPr kumimoji="1" lang="ja-JP" altLang="en-US" sz="2000" dirty="0"/>
          </a:p>
        </p:txBody>
      </p:sp>
      <p:sp>
        <p:nvSpPr>
          <p:cNvPr id="5" name="テキスト プレースホルダー 4"/>
          <p:cNvSpPr>
            <a:spLocks noGrp="1"/>
          </p:cNvSpPr>
          <p:nvPr>
            <p:ph type="body" sz="quarter" idx="3"/>
          </p:nvPr>
        </p:nvSpPr>
        <p:spPr>
          <a:xfrm>
            <a:off x="755576" y="1556792"/>
            <a:ext cx="8208911" cy="1296144"/>
          </a:xfrm>
        </p:spPr>
        <p:txBody>
          <a:bodyPr>
            <a:noAutofit/>
          </a:bodyPr>
          <a:lstStyle/>
          <a:p>
            <a:r>
              <a:rPr kumimoji="1" lang="ja-JP" altLang="en-US" sz="3200" dirty="0" smtClean="0"/>
              <a:t>「フクシマ」という</a:t>
            </a:r>
            <a:r>
              <a:rPr kumimoji="1" lang="ja-JP" altLang="en-US" sz="3200" i="1" dirty="0" smtClean="0">
                <a:latin typeface="HGP行書体" panose="03000600000000000000" pitchFamily="66" charset="-128"/>
                <a:ea typeface="HGP行書体" panose="03000600000000000000" pitchFamily="66" charset="-128"/>
              </a:rPr>
              <a:t>ｆ</a:t>
            </a:r>
            <a:r>
              <a:rPr kumimoji="1" lang="ja-JP" altLang="en-US" sz="3200" i="1" dirty="0" smtClean="0">
                <a:latin typeface="Daiichi Gaiji" panose="02000609000000000000" pitchFamily="1" charset="-128"/>
                <a:ea typeface="Daiichi Gaiji" panose="02000609000000000000" pitchFamily="1" charset="-128"/>
              </a:rPr>
              <a:t> </a:t>
            </a:r>
            <a:r>
              <a:rPr kumimoji="1" lang="ja-JP" altLang="en-US" sz="3200" dirty="0" smtClean="0"/>
              <a:t>（　）に</a:t>
            </a:r>
            <a:endParaRPr kumimoji="1" lang="en-US" altLang="ja-JP" sz="3200" dirty="0" smtClean="0"/>
          </a:p>
          <a:p>
            <a:r>
              <a:rPr kumimoji="1" lang="ja-JP" altLang="en-US" sz="3200" dirty="0" smtClean="0"/>
              <a:t>　　　　　　</a:t>
            </a:r>
            <a:r>
              <a:rPr kumimoji="1" lang="en-US" altLang="ja-JP" sz="3200" dirty="0" smtClean="0"/>
              <a:t>〈</a:t>
            </a:r>
            <a:r>
              <a:rPr kumimoji="1" lang="ja-JP" altLang="en-US" sz="3200" dirty="0" smtClean="0"/>
              <a:t>観光</a:t>
            </a:r>
            <a:r>
              <a:rPr kumimoji="1" lang="en-US" altLang="ja-JP" sz="3200" dirty="0" smtClean="0"/>
              <a:t>〉</a:t>
            </a:r>
            <a:r>
              <a:rPr kumimoji="1" lang="ja-JP" altLang="en-US" sz="3200" dirty="0" smtClean="0"/>
              <a:t>＝</a:t>
            </a:r>
            <a:r>
              <a:rPr kumimoji="1" lang="ja-JP" altLang="en-US" sz="3200" i="1" dirty="0" err="1" smtClean="0">
                <a:latin typeface="HGP行書体" panose="03000600000000000000" pitchFamily="66" charset="-128"/>
                <a:ea typeface="HGP行書体" panose="03000600000000000000" pitchFamily="66" charset="-128"/>
              </a:rPr>
              <a:t>ｘ</a:t>
            </a:r>
            <a:r>
              <a:rPr kumimoji="1" lang="ja-JP" altLang="en-US" sz="3200" dirty="0" smtClean="0"/>
              <a:t>を放り込むと？</a:t>
            </a:r>
            <a:endParaRPr kumimoji="1" lang="ja-JP" altLang="en-US" sz="3200" dirty="0"/>
          </a:p>
        </p:txBody>
      </p:sp>
      <p:sp>
        <p:nvSpPr>
          <p:cNvPr id="6" name="コンテンツ プレースホルダー 5"/>
          <p:cNvSpPr>
            <a:spLocks noGrp="1"/>
          </p:cNvSpPr>
          <p:nvPr>
            <p:ph sz="quarter" idx="4"/>
          </p:nvPr>
        </p:nvSpPr>
        <p:spPr>
          <a:xfrm>
            <a:off x="2839143" y="3289846"/>
            <a:ext cx="4041775" cy="2304256"/>
          </a:xfrm>
        </p:spPr>
        <p:txBody>
          <a:bodyPr>
            <a:normAutofit fontScale="92500" lnSpcReduction="10000"/>
          </a:bodyPr>
          <a:lstStyle/>
          <a:p>
            <a:r>
              <a:rPr kumimoji="1" lang="ja-JP" altLang="en-US" dirty="0" smtClean="0"/>
              <a:t>不謹慎</a:t>
            </a:r>
            <a:endParaRPr kumimoji="1" lang="en-US" altLang="ja-JP" dirty="0" smtClean="0"/>
          </a:p>
          <a:p>
            <a:r>
              <a:rPr lang="ja-JP" altLang="en-US" dirty="0" smtClean="0"/>
              <a:t>現状を知れる</a:t>
            </a:r>
            <a:endParaRPr lang="en-US" altLang="ja-JP" dirty="0" smtClean="0"/>
          </a:p>
          <a:p>
            <a:r>
              <a:rPr kumimoji="1" lang="ja-JP" altLang="en-US" dirty="0"/>
              <a:t>遺産と</a:t>
            </a:r>
            <a:r>
              <a:rPr kumimoji="1" lang="ja-JP" altLang="en-US" dirty="0" smtClean="0"/>
              <a:t>して残せる</a:t>
            </a:r>
            <a:endParaRPr kumimoji="1" lang="en-US" altLang="ja-JP" dirty="0" smtClean="0"/>
          </a:p>
          <a:p>
            <a:r>
              <a:rPr lang="ja-JP" altLang="en-US" dirty="0"/>
              <a:t>見世物で</a:t>
            </a:r>
            <a:r>
              <a:rPr lang="ja-JP" altLang="en-US" dirty="0" smtClean="0"/>
              <a:t>はない</a:t>
            </a:r>
            <a:endParaRPr lang="en-US" altLang="ja-JP" dirty="0" smtClean="0"/>
          </a:p>
          <a:p>
            <a:pPr marL="0" indent="0">
              <a:buNone/>
            </a:pPr>
            <a:endParaRPr lang="en-US" altLang="ja-JP" dirty="0" smtClean="0"/>
          </a:p>
          <a:p>
            <a:pPr marL="0" indent="0">
              <a:buNone/>
            </a:pPr>
            <a:r>
              <a:rPr lang="ja-JP" altLang="en-US" dirty="0" smtClean="0"/>
              <a:t>　　→　想定される</a:t>
            </a:r>
            <a:r>
              <a:rPr lang="ja-JP" altLang="en-US" b="1" dirty="0" smtClean="0">
                <a:latin typeface="HGP行書体" panose="03000600000000000000" pitchFamily="66" charset="-128"/>
                <a:ea typeface="HGP行書体" panose="03000600000000000000" pitchFamily="66" charset="-128"/>
              </a:rPr>
              <a:t>ｙ</a:t>
            </a:r>
            <a:endParaRPr kumimoji="1" lang="ja-JP" altLang="en-US" b="1" dirty="0">
              <a:latin typeface="HGP行書体" panose="03000600000000000000" pitchFamily="66" charset="-128"/>
              <a:ea typeface="HGP行書体" panose="03000600000000000000" pitchFamily="66" charset="-128"/>
            </a:endParaRPr>
          </a:p>
        </p:txBody>
      </p:sp>
    </p:spTree>
    <p:extLst>
      <p:ext uri="{BB962C8B-B14F-4D97-AF65-F5344CB8AC3E}">
        <p14:creationId xmlns:p14="http://schemas.microsoft.com/office/powerpoint/2010/main" val="2751215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グローバル経済</a:t>
            </a:r>
            <a:endParaRPr kumimoji="1" lang="ja-JP" altLang="en-US" dirty="0"/>
          </a:p>
        </p:txBody>
      </p:sp>
      <p:sp>
        <p:nvSpPr>
          <p:cNvPr id="3" name="テキスト プレースホルダー 2"/>
          <p:cNvSpPr>
            <a:spLocks noGrp="1"/>
          </p:cNvSpPr>
          <p:nvPr>
            <p:ph type="body" idx="1"/>
          </p:nvPr>
        </p:nvSpPr>
        <p:spPr>
          <a:xfrm>
            <a:off x="457200" y="1535113"/>
            <a:ext cx="8291264" cy="639762"/>
          </a:xfrm>
        </p:spPr>
        <p:txBody>
          <a:bodyPr>
            <a:noAutofit/>
          </a:bodyPr>
          <a:lstStyle/>
          <a:p>
            <a:r>
              <a:rPr kumimoji="1" lang="en-US" altLang="ja-JP" sz="2800" dirty="0" smtClean="0"/>
              <a:t>TPP</a:t>
            </a:r>
            <a:r>
              <a:rPr lang="ja-JP" altLang="en-US" sz="2800" dirty="0" smtClean="0"/>
              <a:t>という考えを生む「システム」</a:t>
            </a:r>
            <a:endParaRPr kumimoji="1" lang="ja-JP" altLang="en-US" sz="2800" dirty="0"/>
          </a:p>
        </p:txBody>
      </p:sp>
      <p:sp>
        <p:nvSpPr>
          <p:cNvPr id="4" name="コンテンツ プレースホルダー 3"/>
          <p:cNvSpPr>
            <a:spLocks noGrp="1"/>
          </p:cNvSpPr>
          <p:nvPr>
            <p:ph sz="half" idx="2"/>
          </p:nvPr>
        </p:nvSpPr>
        <p:spPr>
          <a:xfrm>
            <a:off x="467544" y="2477901"/>
            <a:ext cx="4040188" cy="462037"/>
          </a:xfrm>
        </p:spPr>
        <p:txBody>
          <a:bodyPr/>
          <a:lstStyle/>
          <a:p>
            <a:r>
              <a:rPr kumimoji="1" lang="ja-JP" altLang="en-US" dirty="0" smtClean="0"/>
              <a:t>比較優位</a:t>
            </a:r>
            <a:endParaRPr kumimoji="1" lang="en-US" altLang="ja-JP" dirty="0" smtClean="0"/>
          </a:p>
          <a:p>
            <a:pPr marL="0" indent="0">
              <a:buNone/>
            </a:pPr>
            <a:endParaRPr kumimoji="1" lang="ja-JP" altLang="en-US" dirty="0"/>
          </a:p>
        </p:txBody>
      </p:sp>
      <p:sp>
        <p:nvSpPr>
          <p:cNvPr id="5" name="テキスト プレースホルダー 4"/>
          <p:cNvSpPr>
            <a:spLocks noGrp="1"/>
          </p:cNvSpPr>
          <p:nvPr>
            <p:ph type="body" sz="quarter" idx="3"/>
          </p:nvPr>
        </p:nvSpPr>
        <p:spPr>
          <a:xfrm>
            <a:off x="4427984" y="2615233"/>
            <a:ext cx="4041775" cy="741759"/>
          </a:xfrm>
        </p:spPr>
        <p:txBody>
          <a:bodyPr>
            <a:normAutofit fontScale="92500" lnSpcReduction="10000"/>
          </a:bodyPr>
          <a:lstStyle/>
          <a:p>
            <a:r>
              <a:rPr lang="ja-JP" altLang="en-US" b="0" dirty="0" smtClean="0"/>
              <a:t>仕事ａ、仕事</a:t>
            </a:r>
            <a:r>
              <a:rPr lang="ja-JP" altLang="en-US" b="0" dirty="0" err="1" smtClean="0"/>
              <a:t>ｂ</a:t>
            </a:r>
            <a:r>
              <a:rPr lang="ja-JP" altLang="en-US" b="0" dirty="0" smtClean="0"/>
              <a:t>それぞれノルマが</a:t>
            </a:r>
            <a:r>
              <a:rPr lang="en-US" altLang="ja-JP" b="0" dirty="0" smtClean="0"/>
              <a:t>500</a:t>
            </a:r>
            <a:r>
              <a:rPr lang="ja-JP" altLang="en-US" b="0" dirty="0" smtClean="0"/>
              <a:t>の場合</a:t>
            </a:r>
            <a:endParaRPr kumimoji="1" lang="ja-JP" altLang="en-US" b="0" dirty="0"/>
          </a:p>
        </p:txBody>
      </p:sp>
      <p:graphicFrame>
        <p:nvGraphicFramePr>
          <p:cNvPr id="7" name="コンテンツ プレースホルダー 6"/>
          <p:cNvGraphicFramePr>
            <a:graphicFrameLocks noGrp="1"/>
          </p:cNvGraphicFramePr>
          <p:nvPr>
            <p:ph sz="quarter" idx="4"/>
            <p:extLst>
              <p:ext uri="{D42A27DB-BD31-4B8C-83A1-F6EECF244321}">
                <p14:modId xmlns:p14="http://schemas.microsoft.com/office/powerpoint/2010/main" val="1732773796"/>
              </p:ext>
            </p:extLst>
          </p:nvPr>
        </p:nvGraphicFramePr>
        <p:xfrm>
          <a:off x="323528" y="3356992"/>
          <a:ext cx="4103439" cy="2358963"/>
        </p:xfrm>
        <a:graphic>
          <a:graphicData uri="http://schemas.openxmlformats.org/drawingml/2006/table">
            <a:tbl>
              <a:tblPr firstRow="1" bandRow="1">
                <a:tableStyleId>{F5AB1C69-6EDB-4FF4-983F-18BD219EF322}</a:tableStyleId>
              </a:tblPr>
              <a:tblGrid>
                <a:gridCol w="1367813">
                  <a:extLst>
                    <a:ext uri="{9D8B030D-6E8A-4147-A177-3AD203B41FA5}">
                      <a16:colId xmlns:a16="http://schemas.microsoft.com/office/drawing/2014/main" val="20000"/>
                    </a:ext>
                  </a:extLst>
                </a:gridCol>
                <a:gridCol w="1367813">
                  <a:extLst>
                    <a:ext uri="{9D8B030D-6E8A-4147-A177-3AD203B41FA5}">
                      <a16:colId xmlns:a16="http://schemas.microsoft.com/office/drawing/2014/main" val="20001"/>
                    </a:ext>
                  </a:extLst>
                </a:gridCol>
                <a:gridCol w="1367813">
                  <a:extLst>
                    <a:ext uri="{9D8B030D-6E8A-4147-A177-3AD203B41FA5}">
                      <a16:colId xmlns:a16="http://schemas.microsoft.com/office/drawing/2014/main" val="20002"/>
                    </a:ext>
                  </a:extLst>
                </a:gridCol>
              </a:tblGrid>
              <a:tr h="598524">
                <a:tc>
                  <a:txBody>
                    <a:bodyPr/>
                    <a:lstStyle/>
                    <a:p>
                      <a:pPr algn="ctr"/>
                      <a:endParaRPr kumimoji="1" lang="ja-JP" altLang="en-US" sz="2800" dirty="0"/>
                    </a:p>
                  </a:txBody>
                  <a:tcPr/>
                </a:tc>
                <a:tc>
                  <a:txBody>
                    <a:bodyPr/>
                    <a:lstStyle/>
                    <a:p>
                      <a:pPr algn="ctr"/>
                      <a:r>
                        <a:rPr kumimoji="1" lang="ja-JP" altLang="en-US" sz="2800" dirty="0" smtClean="0"/>
                        <a:t>仕事ａ</a:t>
                      </a:r>
                      <a:endParaRPr kumimoji="1" lang="ja-JP" altLang="en-US" sz="2800" dirty="0"/>
                    </a:p>
                  </a:txBody>
                  <a:tcPr/>
                </a:tc>
                <a:tc>
                  <a:txBody>
                    <a:bodyPr/>
                    <a:lstStyle/>
                    <a:p>
                      <a:pPr algn="ctr"/>
                      <a:r>
                        <a:rPr kumimoji="1" lang="ja-JP" altLang="en-US" sz="2800" dirty="0" smtClean="0"/>
                        <a:t>仕事ｂ</a:t>
                      </a:r>
                      <a:endParaRPr kumimoji="1" lang="ja-JP" altLang="en-US" sz="2800" dirty="0"/>
                    </a:p>
                  </a:txBody>
                  <a:tcPr/>
                </a:tc>
                <a:extLst>
                  <a:ext uri="{0D108BD9-81ED-4DB2-BD59-A6C34878D82A}">
                    <a16:rowId xmlns:a16="http://schemas.microsoft.com/office/drawing/2014/main" val="10000"/>
                  </a:ext>
                </a:extLst>
              </a:tr>
              <a:tr h="871627">
                <a:tc>
                  <a:txBody>
                    <a:bodyPr/>
                    <a:lstStyle/>
                    <a:p>
                      <a:pPr algn="ctr"/>
                      <a:r>
                        <a:rPr kumimoji="1" lang="ja-JP" altLang="en-US" sz="2800" dirty="0" smtClean="0"/>
                        <a:t>Ａさん</a:t>
                      </a:r>
                      <a:endParaRPr kumimoji="1" lang="en-US" altLang="ja-JP" sz="2800" dirty="0" smtClean="0"/>
                    </a:p>
                  </a:txBody>
                  <a:tcPr/>
                </a:tc>
                <a:tc>
                  <a:txBody>
                    <a:bodyPr/>
                    <a:lstStyle/>
                    <a:p>
                      <a:pPr algn="ctr"/>
                      <a:r>
                        <a:rPr kumimoji="1" lang="en-US" altLang="ja-JP" sz="2800" dirty="0" smtClean="0"/>
                        <a:t>100</a:t>
                      </a:r>
                      <a:endParaRPr kumimoji="1" lang="ja-JP" altLang="en-US" sz="2800" dirty="0"/>
                    </a:p>
                  </a:txBody>
                  <a:tcPr/>
                </a:tc>
                <a:tc>
                  <a:txBody>
                    <a:bodyPr/>
                    <a:lstStyle/>
                    <a:p>
                      <a:pPr algn="ctr"/>
                      <a:r>
                        <a:rPr kumimoji="1" lang="en-US" altLang="ja-JP" sz="2800" dirty="0" smtClean="0"/>
                        <a:t>50</a:t>
                      </a:r>
                      <a:endParaRPr kumimoji="1" lang="ja-JP" altLang="en-US" sz="2800" dirty="0"/>
                    </a:p>
                  </a:txBody>
                  <a:tcPr/>
                </a:tc>
                <a:extLst>
                  <a:ext uri="{0D108BD9-81ED-4DB2-BD59-A6C34878D82A}">
                    <a16:rowId xmlns:a16="http://schemas.microsoft.com/office/drawing/2014/main" val="10001"/>
                  </a:ext>
                </a:extLst>
              </a:tr>
              <a:tr h="888812">
                <a:tc>
                  <a:txBody>
                    <a:bodyPr/>
                    <a:lstStyle/>
                    <a:p>
                      <a:pPr algn="ctr"/>
                      <a:r>
                        <a:rPr kumimoji="1" lang="ja-JP" altLang="en-US" sz="2800" dirty="0" smtClean="0"/>
                        <a:t>Ｂさん</a:t>
                      </a:r>
                      <a:endParaRPr kumimoji="1" lang="ja-JP" altLang="en-US" sz="2800" dirty="0"/>
                    </a:p>
                  </a:txBody>
                  <a:tcPr/>
                </a:tc>
                <a:tc>
                  <a:txBody>
                    <a:bodyPr/>
                    <a:lstStyle/>
                    <a:p>
                      <a:pPr algn="ctr"/>
                      <a:r>
                        <a:rPr kumimoji="1" lang="en-US" altLang="ja-JP" sz="2800" dirty="0" smtClean="0"/>
                        <a:t>20</a:t>
                      </a:r>
                      <a:endParaRPr kumimoji="1" lang="ja-JP" altLang="en-US" sz="2800" dirty="0"/>
                    </a:p>
                  </a:txBody>
                  <a:tcPr/>
                </a:tc>
                <a:tc>
                  <a:txBody>
                    <a:bodyPr/>
                    <a:lstStyle/>
                    <a:p>
                      <a:pPr algn="ctr"/>
                      <a:r>
                        <a:rPr kumimoji="1" lang="en-US" altLang="ja-JP" sz="2800" dirty="0" smtClean="0"/>
                        <a:t>40</a:t>
                      </a:r>
                      <a:endParaRPr kumimoji="1" lang="ja-JP" altLang="en-US" sz="2800" dirty="0"/>
                    </a:p>
                  </a:txBody>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4427984" y="3356992"/>
            <a:ext cx="4499992" cy="3416320"/>
          </a:xfrm>
          <a:prstGeom prst="rect">
            <a:avLst/>
          </a:prstGeom>
          <a:noFill/>
        </p:spPr>
        <p:txBody>
          <a:bodyPr wrap="square" rtlCol="0">
            <a:spAutoFit/>
          </a:bodyPr>
          <a:lstStyle/>
          <a:p>
            <a:r>
              <a:rPr kumimoji="1" lang="ja-JP" altLang="en-US" dirty="0" smtClean="0"/>
              <a:t>Ａさんが全てした場合</a:t>
            </a:r>
            <a:endParaRPr kumimoji="1" lang="en-US" altLang="ja-JP" dirty="0" smtClean="0"/>
          </a:p>
          <a:p>
            <a:r>
              <a:rPr lang="ja-JP" altLang="en-US" dirty="0" smtClean="0"/>
              <a:t>→</a:t>
            </a:r>
            <a:r>
              <a:rPr lang="en-US" altLang="ja-JP" dirty="0" smtClean="0"/>
              <a:t>5</a:t>
            </a:r>
            <a:r>
              <a:rPr lang="ja-JP" altLang="en-US" dirty="0" smtClean="0"/>
              <a:t>日＋</a:t>
            </a:r>
            <a:r>
              <a:rPr lang="en-US" altLang="ja-JP" dirty="0" smtClean="0"/>
              <a:t>10</a:t>
            </a:r>
            <a:r>
              <a:rPr lang="ja-JP" altLang="en-US" dirty="0" smtClean="0"/>
              <a:t>日＝</a:t>
            </a:r>
            <a:r>
              <a:rPr lang="en-US" altLang="ja-JP" dirty="0" smtClean="0"/>
              <a:t>15</a:t>
            </a:r>
            <a:r>
              <a:rPr lang="ja-JP" altLang="en-US" dirty="0" smtClean="0"/>
              <a:t>日</a:t>
            </a:r>
            <a:endParaRPr lang="en-US" altLang="ja-JP" dirty="0" smtClean="0"/>
          </a:p>
          <a:p>
            <a:endParaRPr kumimoji="1" lang="en-US" altLang="ja-JP" dirty="0"/>
          </a:p>
          <a:p>
            <a:r>
              <a:rPr lang="ja-JP" altLang="en-US" dirty="0" smtClean="0"/>
              <a:t>Ｂさんが全てした場合</a:t>
            </a:r>
            <a:endParaRPr lang="en-US" altLang="ja-JP" dirty="0" smtClean="0"/>
          </a:p>
          <a:p>
            <a:r>
              <a:rPr kumimoji="1" lang="ja-JP" altLang="en-US" dirty="0" smtClean="0"/>
              <a:t>→</a:t>
            </a:r>
            <a:r>
              <a:rPr kumimoji="1" lang="en-US" altLang="ja-JP" dirty="0" smtClean="0"/>
              <a:t>25</a:t>
            </a:r>
            <a:r>
              <a:rPr kumimoji="1" lang="ja-JP" altLang="en-US" dirty="0" smtClean="0"/>
              <a:t>日＋</a:t>
            </a:r>
            <a:r>
              <a:rPr kumimoji="1" lang="en-US" altLang="ja-JP" dirty="0" smtClean="0"/>
              <a:t>12.5</a:t>
            </a:r>
            <a:r>
              <a:rPr kumimoji="1" lang="ja-JP" altLang="en-US" dirty="0" smtClean="0"/>
              <a:t>日＝</a:t>
            </a:r>
            <a:r>
              <a:rPr kumimoji="1" lang="en-US" altLang="ja-JP" dirty="0" smtClean="0"/>
              <a:t>37.5</a:t>
            </a:r>
            <a:r>
              <a:rPr lang="ja-JP" altLang="en-US" dirty="0" smtClean="0"/>
              <a:t>日</a:t>
            </a:r>
            <a:endParaRPr lang="en-US" altLang="ja-JP" dirty="0" smtClean="0"/>
          </a:p>
          <a:p>
            <a:endParaRPr kumimoji="1" lang="en-US" altLang="ja-JP" dirty="0"/>
          </a:p>
          <a:p>
            <a:r>
              <a:rPr lang="ja-JP" altLang="en-US" dirty="0" smtClean="0"/>
              <a:t>Ａさんが仕事ａを、Ｂさんが仕事</a:t>
            </a:r>
            <a:r>
              <a:rPr lang="ja-JP" altLang="en-US" dirty="0" err="1" smtClean="0"/>
              <a:t>ｂ</a:t>
            </a:r>
            <a:r>
              <a:rPr lang="ja-JP" altLang="en-US" dirty="0" smtClean="0"/>
              <a:t>をした場合</a:t>
            </a:r>
            <a:endParaRPr lang="en-US" altLang="ja-JP" dirty="0" smtClean="0"/>
          </a:p>
          <a:p>
            <a:r>
              <a:rPr kumimoji="1" lang="ja-JP" altLang="en-US" dirty="0" smtClean="0"/>
              <a:t>→</a:t>
            </a:r>
            <a:r>
              <a:rPr kumimoji="1" lang="en-US" altLang="ja-JP" dirty="0" smtClean="0"/>
              <a:t>12.5</a:t>
            </a:r>
            <a:r>
              <a:rPr kumimoji="1" lang="ja-JP" altLang="en-US" dirty="0" smtClean="0"/>
              <a:t>日（</a:t>
            </a:r>
            <a:r>
              <a:rPr kumimoji="1" lang="en-US" altLang="ja-JP" dirty="0" smtClean="0"/>
              <a:t>5</a:t>
            </a:r>
            <a:r>
              <a:rPr kumimoji="1" lang="ja-JP" altLang="en-US" dirty="0" smtClean="0"/>
              <a:t>日）</a:t>
            </a:r>
            <a:endParaRPr kumimoji="1" lang="en-US" altLang="ja-JP" dirty="0" smtClean="0"/>
          </a:p>
          <a:p>
            <a:endParaRPr lang="en-US" altLang="ja-JP" dirty="0"/>
          </a:p>
          <a:p>
            <a:r>
              <a:rPr lang="ja-JP" altLang="en-US" dirty="0"/>
              <a:t>Ａさんが</a:t>
            </a:r>
            <a:r>
              <a:rPr lang="ja-JP" altLang="en-US" dirty="0" smtClean="0"/>
              <a:t>仕事</a:t>
            </a:r>
            <a:r>
              <a:rPr lang="ja-JP" altLang="en-US" dirty="0" err="1" smtClean="0"/>
              <a:t>ｂ</a:t>
            </a:r>
            <a:r>
              <a:rPr lang="ja-JP" altLang="en-US" dirty="0" smtClean="0"/>
              <a:t>を</a:t>
            </a:r>
            <a:r>
              <a:rPr lang="ja-JP" altLang="en-US" dirty="0"/>
              <a:t>、Ｂさんが</a:t>
            </a:r>
            <a:r>
              <a:rPr lang="ja-JP" altLang="en-US" dirty="0" smtClean="0"/>
              <a:t>仕事ａを</a:t>
            </a:r>
            <a:r>
              <a:rPr lang="ja-JP" altLang="en-US" dirty="0"/>
              <a:t>した場合</a:t>
            </a:r>
            <a:endParaRPr lang="en-US" altLang="ja-JP" dirty="0"/>
          </a:p>
          <a:p>
            <a:r>
              <a:rPr lang="ja-JP" altLang="en-US" dirty="0" smtClean="0"/>
              <a:t>→</a:t>
            </a:r>
            <a:r>
              <a:rPr lang="en-US" altLang="ja-JP" dirty="0" smtClean="0"/>
              <a:t>25</a:t>
            </a:r>
            <a:r>
              <a:rPr lang="ja-JP" altLang="en-US" dirty="0" smtClean="0"/>
              <a:t>日（</a:t>
            </a:r>
            <a:r>
              <a:rPr lang="en-US" altLang="ja-JP" dirty="0" smtClean="0"/>
              <a:t>10</a:t>
            </a:r>
            <a:r>
              <a:rPr lang="ja-JP" altLang="en-US" dirty="0" smtClean="0"/>
              <a:t>日</a:t>
            </a:r>
            <a:r>
              <a:rPr lang="ja-JP" altLang="en-US" dirty="0"/>
              <a:t>）</a:t>
            </a:r>
            <a:endParaRPr lang="en-US" altLang="ja-JP" dirty="0"/>
          </a:p>
          <a:p>
            <a:endParaRPr kumimoji="1" lang="ja-JP" altLang="en-US" dirty="0"/>
          </a:p>
        </p:txBody>
      </p:sp>
    </p:spTree>
    <p:extLst>
      <p:ext uri="{BB962C8B-B14F-4D97-AF65-F5344CB8AC3E}">
        <p14:creationId xmlns:p14="http://schemas.microsoft.com/office/powerpoint/2010/main" val="3500889462"/>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75856" y="980728"/>
            <a:ext cx="2952328" cy="646331"/>
          </a:xfrm>
          <a:prstGeom prst="rect">
            <a:avLst/>
          </a:prstGeom>
          <a:noFill/>
        </p:spPr>
        <p:txBody>
          <a:bodyPr wrap="square" rtlCol="0">
            <a:spAutoFit/>
          </a:bodyPr>
          <a:lstStyle/>
          <a:p>
            <a:r>
              <a:rPr kumimoji="1" lang="ja-JP" altLang="en-US" sz="3600" dirty="0" smtClean="0"/>
              <a:t>金、労働力</a:t>
            </a:r>
            <a:endParaRPr kumimoji="1" lang="ja-JP" altLang="en-US" sz="3600" dirty="0"/>
          </a:p>
        </p:txBody>
      </p:sp>
      <p:sp>
        <p:nvSpPr>
          <p:cNvPr id="3" name="下矢印 2"/>
          <p:cNvSpPr/>
          <p:nvPr/>
        </p:nvSpPr>
        <p:spPr>
          <a:xfrm>
            <a:off x="4178761" y="18448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148064" y="3284985"/>
            <a:ext cx="2880320" cy="461665"/>
          </a:xfrm>
          <a:prstGeom prst="rect">
            <a:avLst/>
          </a:prstGeom>
          <a:noFill/>
        </p:spPr>
        <p:txBody>
          <a:bodyPr wrap="square" rtlCol="0">
            <a:spAutoFit/>
          </a:bodyPr>
          <a:lstStyle/>
          <a:p>
            <a:r>
              <a:rPr kumimoji="1" lang="ja-JP" altLang="en-US" sz="2400" dirty="0" smtClean="0"/>
              <a:t>（比較優位の法則）</a:t>
            </a:r>
            <a:endParaRPr kumimoji="1" lang="ja-JP" altLang="en-US" sz="2400" dirty="0"/>
          </a:p>
        </p:txBody>
      </p:sp>
      <p:sp>
        <p:nvSpPr>
          <p:cNvPr id="5" name="額縁 4"/>
          <p:cNvSpPr/>
          <p:nvPr/>
        </p:nvSpPr>
        <p:spPr>
          <a:xfrm>
            <a:off x="3565588" y="2965594"/>
            <a:ext cx="1582476" cy="1008112"/>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4800" i="1" dirty="0"/>
              <a:t>f</a:t>
            </a:r>
            <a:r>
              <a:rPr lang="en-US" altLang="ja-JP" sz="4800" i="1" dirty="0" smtClean="0"/>
              <a:t>(    )</a:t>
            </a:r>
            <a:endParaRPr kumimoji="1" lang="ja-JP" altLang="en-US" sz="4800" i="1" dirty="0"/>
          </a:p>
        </p:txBody>
      </p:sp>
      <p:sp>
        <p:nvSpPr>
          <p:cNvPr id="6" name="下矢印 5"/>
          <p:cNvSpPr/>
          <p:nvPr/>
        </p:nvSpPr>
        <p:spPr>
          <a:xfrm>
            <a:off x="4147759" y="426313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275856" y="5401620"/>
            <a:ext cx="2492990" cy="646331"/>
          </a:xfrm>
          <a:prstGeom prst="rect">
            <a:avLst/>
          </a:prstGeom>
          <a:noFill/>
        </p:spPr>
        <p:txBody>
          <a:bodyPr wrap="none" rtlCol="0">
            <a:spAutoFit/>
          </a:bodyPr>
          <a:lstStyle/>
          <a:p>
            <a:r>
              <a:rPr kumimoji="1" lang="ja-JP" altLang="en-US" sz="3600" dirty="0" smtClean="0"/>
              <a:t>最大生産量</a:t>
            </a:r>
            <a:endParaRPr kumimoji="1" lang="ja-JP" altLang="en-US" sz="3600" dirty="0"/>
          </a:p>
        </p:txBody>
      </p:sp>
      <p:sp>
        <p:nvSpPr>
          <p:cNvPr id="8" name="角丸四角形吹き出し 7"/>
          <p:cNvSpPr/>
          <p:nvPr/>
        </p:nvSpPr>
        <p:spPr>
          <a:xfrm>
            <a:off x="251520" y="2823232"/>
            <a:ext cx="3168352" cy="2418315"/>
          </a:xfrm>
          <a:prstGeom prst="wedgeRoundRectCallout">
            <a:avLst>
              <a:gd name="adj1" fmla="val 44458"/>
              <a:gd name="adj2" fmla="val 662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000" dirty="0" smtClean="0"/>
              <a:t>みんなで</a:t>
            </a:r>
            <a:endParaRPr kumimoji="1" lang="en-US" altLang="ja-JP" sz="4000" dirty="0" smtClean="0"/>
          </a:p>
          <a:p>
            <a:pPr algn="ctr"/>
            <a:r>
              <a:rPr kumimoji="1" lang="ja-JP" altLang="en-US" sz="4000" dirty="0" smtClean="0"/>
              <a:t>分け合おうよ！</a:t>
            </a:r>
            <a:endParaRPr kumimoji="1" lang="ja-JP" altLang="en-US" sz="4000" dirty="0"/>
          </a:p>
        </p:txBody>
      </p:sp>
    </p:spTree>
    <p:extLst>
      <p:ext uri="{BB962C8B-B14F-4D97-AF65-F5344CB8AC3E}">
        <p14:creationId xmlns:p14="http://schemas.microsoft.com/office/powerpoint/2010/main" val="4280310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784519" y="1003838"/>
            <a:ext cx="576064" cy="646331"/>
          </a:xfrm>
          <a:prstGeom prst="rect">
            <a:avLst/>
          </a:prstGeom>
          <a:noFill/>
        </p:spPr>
        <p:txBody>
          <a:bodyPr wrap="square" rtlCol="0">
            <a:spAutoFit/>
          </a:bodyPr>
          <a:lstStyle/>
          <a:p>
            <a:r>
              <a:rPr kumimoji="1" lang="ja-JP" altLang="en-US" sz="3600" dirty="0" smtClean="0"/>
              <a:t>？</a:t>
            </a:r>
            <a:endParaRPr kumimoji="1" lang="ja-JP" altLang="en-US" sz="3600" dirty="0"/>
          </a:p>
        </p:txBody>
      </p:sp>
      <p:sp>
        <p:nvSpPr>
          <p:cNvPr id="3" name="下矢印 2"/>
          <p:cNvSpPr/>
          <p:nvPr/>
        </p:nvSpPr>
        <p:spPr>
          <a:xfrm>
            <a:off x="5885629" y="18448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945486" y="3238817"/>
            <a:ext cx="1152128" cy="461665"/>
          </a:xfrm>
          <a:prstGeom prst="rect">
            <a:avLst/>
          </a:prstGeom>
          <a:noFill/>
        </p:spPr>
        <p:txBody>
          <a:bodyPr wrap="square" rtlCol="0">
            <a:spAutoFit/>
          </a:bodyPr>
          <a:lstStyle/>
          <a:p>
            <a:r>
              <a:rPr kumimoji="1" lang="ja-JP" altLang="en-US" sz="2400" dirty="0" smtClean="0"/>
              <a:t>（世界）</a:t>
            </a:r>
            <a:endParaRPr kumimoji="1" lang="ja-JP" altLang="en-US" sz="2400" dirty="0"/>
          </a:p>
        </p:txBody>
      </p:sp>
      <p:sp>
        <p:nvSpPr>
          <p:cNvPr id="5" name="額縁 4"/>
          <p:cNvSpPr/>
          <p:nvPr/>
        </p:nvSpPr>
        <p:spPr>
          <a:xfrm>
            <a:off x="5336707" y="2965594"/>
            <a:ext cx="1582476" cy="1008112"/>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4800" i="1" dirty="0"/>
              <a:t>f</a:t>
            </a:r>
            <a:r>
              <a:rPr lang="en-US" altLang="ja-JP" sz="4800" i="1" dirty="0" smtClean="0"/>
              <a:t>(    )</a:t>
            </a:r>
            <a:endParaRPr kumimoji="1" lang="ja-JP" altLang="en-US" sz="4800" i="1" dirty="0"/>
          </a:p>
        </p:txBody>
      </p:sp>
      <p:sp>
        <p:nvSpPr>
          <p:cNvPr id="6" name="下矢印 5"/>
          <p:cNvSpPr/>
          <p:nvPr/>
        </p:nvSpPr>
        <p:spPr>
          <a:xfrm>
            <a:off x="5890382" y="424550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456059" y="5401619"/>
            <a:ext cx="3837910" cy="646331"/>
          </a:xfrm>
          <a:prstGeom prst="rect">
            <a:avLst/>
          </a:prstGeom>
          <a:noFill/>
        </p:spPr>
        <p:txBody>
          <a:bodyPr wrap="none" rtlCol="0">
            <a:spAutoFit/>
          </a:bodyPr>
          <a:lstStyle/>
          <a:p>
            <a:r>
              <a:rPr kumimoji="1" lang="ja-JP" altLang="en-US" sz="3600" dirty="0" smtClean="0"/>
              <a:t>よくわからないもの</a:t>
            </a:r>
            <a:endParaRPr kumimoji="1" lang="ja-JP" altLang="en-US" sz="3600" dirty="0"/>
          </a:p>
        </p:txBody>
      </p:sp>
      <p:sp>
        <p:nvSpPr>
          <p:cNvPr id="8" name="角丸四角形吹き出し 7"/>
          <p:cNvSpPr/>
          <p:nvPr/>
        </p:nvSpPr>
        <p:spPr>
          <a:xfrm>
            <a:off x="0" y="980728"/>
            <a:ext cx="4860032" cy="4260820"/>
          </a:xfrm>
          <a:prstGeom prst="wedgeRoundRectCallout">
            <a:avLst>
              <a:gd name="adj1" fmla="val 38781"/>
              <a:gd name="adj2" fmla="val 5754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000" dirty="0" smtClean="0"/>
              <a:t>見たことない！</a:t>
            </a:r>
            <a:endParaRPr kumimoji="1" lang="en-US" altLang="ja-JP" sz="4000" dirty="0" smtClean="0"/>
          </a:p>
          <a:p>
            <a:pPr algn="ctr"/>
            <a:r>
              <a:rPr kumimoji="1" lang="ja-JP" altLang="en-US" sz="4000" dirty="0" smtClean="0"/>
              <a:t>欲しい！</a:t>
            </a:r>
            <a:endParaRPr kumimoji="1" lang="en-US" altLang="ja-JP" sz="4000" dirty="0" smtClean="0"/>
          </a:p>
          <a:p>
            <a:pPr algn="ctr"/>
            <a:endParaRPr kumimoji="1" lang="en-US" altLang="ja-JP" sz="4000" dirty="0" smtClean="0"/>
          </a:p>
          <a:p>
            <a:pPr algn="ctr"/>
            <a:r>
              <a:rPr lang="ja-JP" altLang="en-US" sz="4000" dirty="0" smtClean="0"/>
              <a:t>世界のシステムは</a:t>
            </a:r>
            <a:endParaRPr lang="en-US" altLang="ja-JP" sz="4000" dirty="0" smtClean="0"/>
          </a:p>
          <a:p>
            <a:pPr algn="ctr"/>
            <a:r>
              <a:rPr lang="ja-JP" altLang="en-US" sz="4000" dirty="0" smtClean="0"/>
              <a:t>どうなってるんだ？</a:t>
            </a:r>
            <a:endParaRPr kumimoji="1" lang="ja-JP" altLang="en-US" sz="4000" dirty="0"/>
          </a:p>
        </p:txBody>
      </p:sp>
    </p:spTree>
    <p:extLst>
      <p:ext uri="{BB962C8B-B14F-4D97-AF65-F5344CB8AC3E}">
        <p14:creationId xmlns:p14="http://schemas.microsoft.com/office/powerpoint/2010/main" val="2591908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お金</a:t>
            </a:r>
            <a:r>
              <a:rPr lang="ja-JP" altLang="en-US" dirty="0" smtClean="0"/>
              <a:t>を</a:t>
            </a:r>
            <a:r>
              <a:rPr lang="ja-JP" altLang="en-US" dirty="0"/>
              <a:t>稼ぐには</a:t>
            </a:r>
            <a:endParaRPr kumimoji="1" lang="ja-JP" altLang="en-US" dirty="0"/>
          </a:p>
        </p:txBody>
      </p:sp>
      <p:sp>
        <p:nvSpPr>
          <p:cNvPr id="4" name="コンテンツ プレースホルダー 3"/>
          <p:cNvSpPr>
            <a:spLocks noGrp="1"/>
          </p:cNvSpPr>
          <p:nvPr>
            <p:ph sz="half" idx="2"/>
          </p:nvPr>
        </p:nvSpPr>
        <p:spPr>
          <a:xfrm>
            <a:off x="4648200" y="1600200"/>
            <a:ext cx="4038600" cy="1900807"/>
          </a:xfrm>
        </p:spPr>
        <p:txBody>
          <a:bodyPr>
            <a:normAutofit/>
          </a:bodyPr>
          <a:lstStyle/>
          <a:p>
            <a:pPr marL="0" indent="0">
              <a:buNone/>
            </a:pPr>
            <a:endParaRPr lang="ja-JP" altLang="en-US" dirty="0"/>
          </a:p>
          <a:p>
            <a:endParaRPr kumimoji="1" lang="en-US" altLang="ja-JP" dirty="0" smtClean="0"/>
          </a:p>
        </p:txBody>
      </p:sp>
      <p:sp>
        <p:nvSpPr>
          <p:cNvPr id="5" name="コンテンツ プレースホルダー 2"/>
          <p:cNvSpPr txBox="1">
            <a:spLocks/>
          </p:cNvSpPr>
          <p:nvPr/>
        </p:nvSpPr>
        <p:spPr>
          <a:xfrm>
            <a:off x="609600" y="1752601"/>
            <a:ext cx="4038600" cy="20448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smtClean="0"/>
              <a:t>雇用されること</a:t>
            </a:r>
            <a:endParaRPr lang="en-US" altLang="ja-JP" dirty="0" smtClean="0"/>
          </a:p>
          <a:p>
            <a:pPr marL="0" indent="0">
              <a:buFont typeface="Arial" panose="020B0604020202020204" pitchFamily="34" charset="0"/>
              <a:buNone/>
            </a:pPr>
            <a:r>
              <a:rPr lang="ja-JP" altLang="en-US" dirty="0" smtClean="0"/>
              <a:t>　＝これまでの定説</a:t>
            </a:r>
            <a:endParaRPr lang="en-US" altLang="ja-JP" dirty="0" smtClean="0"/>
          </a:p>
          <a:p>
            <a:r>
              <a:rPr lang="ja-JP" altLang="en-US" dirty="0" smtClean="0"/>
              <a:t>しかし定説は覆されつつある</a:t>
            </a:r>
            <a:endParaRPr lang="ja-JP" altLang="en-US" dirty="0"/>
          </a:p>
        </p:txBody>
      </p:sp>
      <p:sp>
        <p:nvSpPr>
          <p:cNvPr id="6" name="コンテンツ プレースホルダー 2"/>
          <p:cNvSpPr>
            <a:spLocks noGrp="1"/>
          </p:cNvSpPr>
          <p:nvPr>
            <p:ph sz="half" idx="1"/>
          </p:nvPr>
        </p:nvSpPr>
        <p:spPr>
          <a:xfrm>
            <a:off x="4067944" y="3811627"/>
            <a:ext cx="4038600" cy="1295400"/>
          </a:xfrm>
        </p:spPr>
        <p:txBody>
          <a:bodyPr>
            <a:normAutofit/>
          </a:bodyPr>
          <a:lstStyle/>
          <a:p>
            <a:r>
              <a:rPr kumimoji="1" lang="ja-JP" altLang="en-US" dirty="0" smtClean="0"/>
              <a:t>起業すること</a:t>
            </a:r>
            <a:endParaRPr kumimoji="1" lang="en-US" altLang="ja-JP" dirty="0" smtClean="0"/>
          </a:p>
          <a:p>
            <a:pPr marL="0" indent="0">
              <a:buNone/>
            </a:pPr>
            <a:r>
              <a:rPr lang="ja-JP" altLang="en-US" dirty="0"/>
              <a:t>　</a:t>
            </a:r>
            <a:r>
              <a:rPr lang="ja-JP" altLang="en-US" dirty="0" smtClean="0"/>
              <a:t>＝新しい仮説</a:t>
            </a:r>
            <a:endParaRPr kumimoji="1" lang="ja-JP" altLang="en-US" dirty="0"/>
          </a:p>
        </p:txBody>
      </p:sp>
      <p:sp>
        <p:nvSpPr>
          <p:cNvPr id="8" name="右カーブ矢印 7"/>
          <p:cNvSpPr/>
          <p:nvPr/>
        </p:nvSpPr>
        <p:spPr>
          <a:xfrm rot="17988650">
            <a:off x="2583280" y="3664344"/>
            <a:ext cx="1518680" cy="2769334"/>
          </a:xfrm>
          <a:prstGeom prst="curvedRightArrow">
            <a:avLst>
              <a:gd name="adj1" fmla="val 25000"/>
              <a:gd name="adj2" fmla="val 50000"/>
              <a:gd name="adj3" fmla="val 4187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solidFill>
                <a:schemeClr val="tx1"/>
              </a:solidFill>
            </a:endParaRPr>
          </a:p>
        </p:txBody>
      </p:sp>
      <p:sp>
        <p:nvSpPr>
          <p:cNvPr id="9" name="線吹き出し 1 (枠付き) 8"/>
          <p:cNvSpPr/>
          <p:nvPr/>
        </p:nvSpPr>
        <p:spPr>
          <a:xfrm>
            <a:off x="4921553" y="1988840"/>
            <a:ext cx="4222447" cy="1692768"/>
          </a:xfrm>
          <a:prstGeom prst="borderCallout1">
            <a:avLst>
              <a:gd name="adj1" fmla="val 101812"/>
              <a:gd name="adj2" fmla="val 63080"/>
              <a:gd name="adj3" fmla="val 122520"/>
              <a:gd name="adj4" fmla="val 3651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3600" dirty="0" smtClean="0"/>
              <a:t>クリエイティヴィティの必要</a:t>
            </a:r>
            <a:endParaRPr kumimoji="1" lang="ja-JP" altLang="en-US" sz="3600" dirty="0"/>
          </a:p>
        </p:txBody>
      </p:sp>
    </p:spTree>
    <p:extLst>
      <p:ext uri="{BB962C8B-B14F-4D97-AF65-F5344CB8AC3E}">
        <p14:creationId xmlns:p14="http://schemas.microsoft.com/office/powerpoint/2010/main" val="29198926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危険運転とは</a:t>
            </a:r>
            <a:endParaRPr kumimoji="1" lang="ja-JP" altLang="en-US" dirty="0"/>
          </a:p>
        </p:txBody>
      </p:sp>
      <p:sp>
        <p:nvSpPr>
          <p:cNvPr id="4" name="縦書きテキスト プレースホルダー 3"/>
          <p:cNvSpPr>
            <a:spLocks noGrp="1"/>
          </p:cNvSpPr>
          <p:nvPr>
            <p:ph type="body" orient="vert" idx="1"/>
          </p:nvPr>
        </p:nvSpPr>
        <p:spPr>
          <a:xfrm>
            <a:off x="1835696" y="1700808"/>
            <a:ext cx="5842992" cy="4525963"/>
          </a:xfrm>
        </p:spPr>
        <p:txBody>
          <a:bodyPr/>
          <a:lstStyle/>
          <a:p>
            <a:pPr marL="0" indent="0">
              <a:buNone/>
            </a:pPr>
            <a:r>
              <a:rPr lang="ja-JP" altLang="en-US" dirty="0"/>
              <a:t>人または車の通行を妨害する目的で、走行中の自動車の直前に進入し、その他通行中の人または車に著しく接近し、かつ、重大な交通の危険を生じさせる速度で自動車を運転する</a:t>
            </a:r>
            <a:r>
              <a:rPr lang="ja-JP" altLang="en-US" dirty="0" smtClean="0"/>
              <a:t>行為</a:t>
            </a:r>
            <a:endParaRPr lang="en-US" altLang="ja-JP" dirty="0" smtClean="0"/>
          </a:p>
          <a:p>
            <a:endParaRPr kumimoji="1" lang="en-US" altLang="ja-JP" dirty="0"/>
          </a:p>
          <a:p>
            <a:pPr marL="0" indent="0" algn="r">
              <a:buNone/>
            </a:pPr>
            <a:r>
              <a:rPr lang="zh-TW" altLang="en-US" dirty="0">
                <a:latin typeface="HGS創英ﾌﾟﾚｾﾞﾝｽEB" panose="02020800000000000000" pitchFamily="18" charset="-128"/>
                <a:ea typeface="HGS創英ﾌﾟﾚｾﾞﾝｽEB" panose="02020800000000000000" pitchFamily="18" charset="-128"/>
              </a:rPr>
              <a:t>自動車運転死傷処罰法</a:t>
            </a:r>
            <a:r>
              <a:rPr lang="en-US" altLang="zh-TW" dirty="0">
                <a:latin typeface="HGS創英ﾌﾟﾚｾﾞﾝｽEB" panose="02020800000000000000" pitchFamily="18" charset="-128"/>
                <a:ea typeface="HGS創英ﾌﾟﾚｾﾞﾝｽEB" panose="02020800000000000000" pitchFamily="18" charset="-128"/>
              </a:rPr>
              <a:t>2</a:t>
            </a:r>
            <a:r>
              <a:rPr lang="zh-TW" altLang="en-US" dirty="0">
                <a:latin typeface="HGS創英ﾌﾟﾚｾﾞﾝｽEB" panose="02020800000000000000" pitchFamily="18" charset="-128"/>
                <a:ea typeface="HGS創英ﾌﾟﾚｾﾞﾝｽEB" panose="02020800000000000000" pitchFamily="18" charset="-128"/>
              </a:rPr>
              <a:t>条</a:t>
            </a:r>
            <a:r>
              <a:rPr lang="en-US" altLang="zh-TW" dirty="0">
                <a:latin typeface="HGS創英ﾌﾟﾚｾﾞﾝｽEB" panose="02020800000000000000" pitchFamily="18" charset="-128"/>
                <a:ea typeface="HGS創英ﾌﾟﾚｾﾞﾝｽEB" panose="02020800000000000000" pitchFamily="18" charset="-128"/>
              </a:rPr>
              <a:t>4</a:t>
            </a:r>
            <a:r>
              <a:rPr lang="zh-TW" altLang="en-US" dirty="0">
                <a:latin typeface="HGS創英ﾌﾟﾚｾﾞﾝｽEB" panose="02020800000000000000" pitchFamily="18" charset="-128"/>
                <a:ea typeface="HGS創英ﾌﾟﾚｾﾞﾝｽEB" panose="02020800000000000000" pitchFamily="18" charset="-128"/>
              </a:rPr>
              <a:t>号</a:t>
            </a:r>
            <a:endParaRPr lang="ja-JP" altLang="en-US" dirty="0">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101011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9792" y="404664"/>
            <a:ext cx="4690864" cy="576064"/>
          </a:xfrm>
        </p:spPr>
        <p:txBody>
          <a:bodyPr>
            <a:normAutofit/>
          </a:bodyPr>
          <a:lstStyle/>
          <a:p>
            <a:r>
              <a:rPr kumimoji="1" lang="ja-JP" altLang="en-US" sz="2800" dirty="0" smtClean="0"/>
              <a:t>「あおり運転」判決の争点</a:t>
            </a:r>
            <a:endParaRPr kumimoji="1" lang="ja-JP" altLang="en-US" sz="2800" dirty="0"/>
          </a:p>
        </p:txBody>
      </p:sp>
      <p:sp>
        <p:nvSpPr>
          <p:cNvPr id="4" name="テキスト プレースホルダー 3"/>
          <p:cNvSpPr>
            <a:spLocks noGrp="1"/>
          </p:cNvSpPr>
          <p:nvPr>
            <p:ph type="body" sz="half" idx="2"/>
          </p:nvPr>
        </p:nvSpPr>
        <p:spPr>
          <a:xfrm>
            <a:off x="457200" y="1124744"/>
            <a:ext cx="8363272" cy="5400600"/>
          </a:xfrm>
        </p:spPr>
        <p:txBody>
          <a:bodyPr>
            <a:normAutofit fontScale="92500" lnSpcReduction="20000"/>
          </a:bodyPr>
          <a:lstStyle/>
          <a:p>
            <a:endParaRPr lang="ja-JP" altLang="en-US" dirty="0"/>
          </a:p>
          <a:p>
            <a:r>
              <a:rPr lang="ja-JP" altLang="en-US" dirty="0"/>
              <a:t>　弁護側は事故に至る事実関係をおおむね認める一方、</a:t>
            </a:r>
            <a:r>
              <a:rPr lang="ja-JP" altLang="en-US" sz="3000" dirty="0"/>
              <a:t>自動車運転死傷処罰法が危険運転を「通行中の車に著しく接近し、かつ、重大な危険を生じさせる速度で車を運転する行為」と規定している</a:t>
            </a:r>
            <a:r>
              <a:rPr lang="ja-JP" altLang="en-US" dirty="0"/>
              <a:t>ことを踏まえ、「停車後に発生した事故には適用できない」と無罪を主張していた。公判での争点は主に①石橋被告による停車が危険運転にあたるのか②あおり運転などの妨害が追突事故を引き起こしたと言えるのか、だった。</a:t>
            </a:r>
          </a:p>
          <a:p>
            <a:endParaRPr lang="ja-JP" altLang="en-US" dirty="0"/>
          </a:p>
          <a:p>
            <a:r>
              <a:rPr lang="ja-JP" altLang="en-US" dirty="0"/>
              <a:t>　</a:t>
            </a:r>
            <a:r>
              <a:rPr lang="ja-JP" altLang="en-US" sz="3000" dirty="0"/>
              <a:t>判決は「法の要件上、停車が運転行為に含まれるとは言えない」と指摘。「停車が原則禁じられた高速道路での停車行為は危険運転に該当する」との検察側の主張を否定した</a:t>
            </a:r>
            <a:r>
              <a:rPr lang="ja-JP" altLang="en-US" sz="2900" dirty="0"/>
              <a:t>。</a:t>
            </a:r>
          </a:p>
          <a:p>
            <a:endParaRPr lang="ja-JP" altLang="en-US" dirty="0"/>
          </a:p>
          <a:p>
            <a:r>
              <a:rPr lang="ja-JP" altLang="en-US" dirty="0"/>
              <a:t>　</a:t>
            </a:r>
          </a:p>
          <a:p>
            <a:r>
              <a:rPr lang="ja-JP" altLang="en-US" sz="1900" dirty="0"/>
              <a:t>　弁護側は、危険運転は「少なくとも時速２０～３０キロを出していることが必要。停車行為は含まれない」とし、「妨害による危険は停車で断絶、消滅した。追突事故は停車によって生じた新たな危険が現実化して起きた」と主張していた。</a:t>
            </a:r>
          </a:p>
          <a:p>
            <a:endParaRPr lang="ja-JP" altLang="en-US" sz="1900" dirty="0"/>
          </a:p>
          <a:p>
            <a:r>
              <a:rPr lang="en-US" altLang="ja-JP" dirty="0" smtClean="0"/>
              <a:t>https</a:t>
            </a:r>
            <a:r>
              <a:rPr lang="en-US" altLang="ja-JP" dirty="0"/>
              <a:t>://www.asahi.com/articles/ASLD55DGKLD5ULOB010.html?iref=pc_extlink</a:t>
            </a:r>
            <a:endParaRPr kumimoji="1" lang="ja-JP" altLang="en-US" dirty="0"/>
          </a:p>
        </p:txBody>
      </p:sp>
    </p:spTree>
    <p:extLst>
      <p:ext uri="{BB962C8B-B14F-4D97-AF65-F5344CB8AC3E}">
        <p14:creationId xmlns:p14="http://schemas.microsoft.com/office/powerpoint/2010/main" val="1366170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24139" y="980728"/>
            <a:ext cx="1294317" cy="646331"/>
          </a:xfrm>
          <a:prstGeom prst="rect">
            <a:avLst/>
          </a:prstGeom>
          <a:noFill/>
        </p:spPr>
        <p:txBody>
          <a:bodyPr wrap="square" rtlCol="0">
            <a:spAutoFit/>
          </a:bodyPr>
          <a:lstStyle/>
          <a:p>
            <a:r>
              <a:rPr kumimoji="1" lang="ja-JP" altLang="en-US" sz="3600" dirty="0" smtClean="0"/>
              <a:t>行為</a:t>
            </a:r>
            <a:endParaRPr kumimoji="1" lang="ja-JP" altLang="en-US" sz="3600" dirty="0"/>
          </a:p>
        </p:txBody>
      </p:sp>
      <p:sp>
        <p:nvSpPr>
          <p:cNvPr id="3" name="下矢印 2"/>
          <p:cNvSpPr/>
          <p:nvPr/>
        </p:nvSpPr>
        <p:spPr>
          <a:xfrm>
            <a:off x="4465026" y="182231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628926" y="3354867"/>
            <a:ext cx="1747694" cy="461665"/>
          </a:xfrm>
          <a:prstGeom prst="rect">
            <a:avLst/>
          </a:prstGeom>
          <a:noFill/>
        </p:spPr>
        <p:txBody>
          <a:bodyPr wrap="square" rtlCol="0">
            <a:spAutoFit/>
          </a:bodyPr>
          <a:lstStyle/>
          <a:p>
            <a:r>
              <a:rPr kumimoji="1" lang="ja-JP" altLang="en-US" sz="2400" dirty="0" smtClean="0"/>
              <a:t>（法律）</a:t>
            </a:r>
            <a:endParaRPr kumimoji="1" lang="ja-JP" altLang="en-US" sz="2400" dirty="0"/>
          </a:p>
        </p:txBody>
      </p:sp>
      <p:sp>
        <p:nvSpPr>
          <p:cNvPr id="5" name="額縁 4"/>
          <p:cNvSpPr/>
          <p:nvPr/>
        </p:nvSpPr>
        <p:spPr>
          <a:xfrm>
            <a:off x="4021251" y="2990273"/>
            <a:ext cx="1582476" cy="1008112"/>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4800" i="1" dirty="0"/>
              <a:t>f</a:t>
            </a:r>
            <a:r>
              <a:rPr lang="en-US" altLang="ja-JP" sz="4800" i="1" dirty="0" smtClean="0"/>
              <a:t>(    )</a:t>
            </a:r>
            <a:endParaRPr kumimoji="1" lang="ja-JP" altLang="en-US" sz="4800" i="1" dirty="0"/>
          </a:p>
        </p:txBody>
      </p:sp>
      <p:sp>
        <p:nvSpPr>
          <p:cNvPr id="6" name="下矢印 5"/>
          <p:cNvSpPr/>
          <p:nvPr/>
        </p:nvSpPr>
        <p:spPr>
          <a:xfrm>
            <a:off x="4570173" y="426313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275856" y="5401620"/>
            <a:ext cx="3619902" cy="646331"/>
          </a:xfrm>
          <a:prstGeom prst="rect">
            <a:avLst/>
          </a:prstGeom>
          <a:noFill/>
        </p:spPr>
        <p:txBody>
          <a:bodyPr wrap="none" rtlCol="0">
            <a:spAutoFit/>
          </a:bodyPr>
          <a:lstStyle/>
          <a:p>
            <a:r>
              <a:rPr kumimoji="1" lang="ja-JP" altLang="en-US" sz="3600" dirty="0" smtClean="0"/>
              <a:t>罰する／罰しない</a:t>
            </a:r>
            <a:endParaRPr kumimoji="1" lang="ja-JP" altLang="en-US" sz="3600" dirty="0"/>
          </a:p>
        </p:txBody>
      </p:sp>
      <p:sp>
        <p:nvSpPr>
          <p:cNvPr id="8" name="角丸四角形吹き出し 7"/>
          <p:cNvSpPr/>
          <p:nvPr/>
        </p:nvSpPr>
        <p:spPr>
          <a:xfrm>
            <a:off x="323528" y="1303893"/>
            <a:ext cx="1008112" cy="4097727"/>
          </a:xfrm>
          <a:prstGeom prst="wedgeRoundRectCallout">
            <a:avLst>
              <a:gd name="adj1" fmla="val 237062"/>
              <a:gd name="adj2" fmla="val 56427"/>
              <a:gd name="adj3" fmla="val 16667"/>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4000" dirty="0" smtClean="0"/>
              <a:t>おかしくない？</a:t>
            </a:r>
            <a:endParaRPr kumimoji="1" lang="ja-JP" altLang="en-US" sz="4000" dirty="0"/>
          </a:p>
        </p:txBody>
      </p:sp>
      <p:sp>
        <p:nvSpPr>
          <p:cNvPr id="9" name="V 字形矢印 8"/>
          <p:cNvSpPr/>
          <p:nvPr/>
        </p:nvSpPr>
        <p:spPr>
          <a:xfrm>
            <a:off x="1115616" y="2636913"/>
            <a:ext cx="2905635" cy="1800200"/>
          </a:xfrm>
          <a:prstGeom prst="notchedRightArrow">
            <a:avLst>
              <a:gd name="adj1" fmla="val 50000"/>
              <a:gd name="adj2" fmla="val 24374"/>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3600" dirty="0" smtClean="0"/>
              <a:t>見直そう！</a:t>
            </a:r>
            <a:endParaRPr kumimoji="1" lang="ja-JP" altLang="en-US" sz="3600" dirty="0"/>
          </a:p>
        </p:txBody>
      </p:sp>
    </p:spTree>
    <p:extLst>
      <p:ext uri="{BB962C8B-B14F-4D97-AF65-F5344CB8AC3E}">
        <p14:creationId xmlns:p14="http://schemas.microsoft.com/office/powerpoint/2010/main" val="19939843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「太田剛」マンダラート</a:t>
            </a:r>
            <a:r>
              <a:rPr kumimoji="1" lang="en-US" altLang="ja-JP" dirty="0" smtClean="0"/>
              <a:t/>
            </a:r>
            <a:br>
              <a:rPr kumimoji="1" lang="en-US" altLang="ja-JP" dirty="0" smtClean="0"/>
            </a:br>
            <a:r>
              <a:rPr lang="ja-JP" altLang="en-US" dirty="0" smtClean="0"/>
              <a:t>紹介①</a:t>
            </a:r>
            <a:endParaRPr kumimoji="1" lang="ja-JP" altLang="en-US" dirty="0"/>
          </a:p>
        </p:txBody>
      </p:sp>
      <p:sp>
        <p:nvSpPr>
          <p:cNvPr id="4" name="テキスト プレースホルダー 3"/>
          <p:cNvSpPr>
            <a:spLocks noGrp="1"/>
          </p:cNvSpPr>
          <p:nvPr>
            <p:ph type="body" sz="half" idx="2"/>
          </p:nvPr>
        </p:nvSpPr>
        <p:spPr>
          <a:xfrm>
            <a:off x="467544" y="2924944"/>
            <a:ext cx="3394720" cy="1633860"/>
          </a:xfrm>
        </p:spPr>
        <p:txBody>
          <a:bodyPr>
            <a:normAutofit/>
          </a:bodyPr>
          <a:lstStyle/>
          <a:p>
            <a:r>
              <a:rPr lang="ja-JP" altLang="en-US" sz="2800" dirty="0"/>
              <a:t>人</a:t>
            </a:r>
            <a:r>
              <a:rPr lang="ja-JP" altLang="en-US" sz="2800" dirty="0" smtClean="0"/>
              <a:t>に</a:t>
            </a:r>
            <a:r>
              <a:rPr lang="ja-JP" altLang="en-US" sz="2800" dirty="0"/>
              <a:t>書いてもらう</a:t>
            </a:r>
            <a:r>
              <a:rPr lang="ja-JP" altLang="en-US" sz="2800" dirty="0" smtClean="0"/>
              <a:t>と、自身を客観視できますね。</a:t>
            </a:r>
            <a:endParaRPr kumimoji="1" lang="ja-JP" altLang="en-US" sz="2800" dirty="0"/>
          </a:p>
        </p:txBody>
      </p:sp>
      <p:pic>
        <p:nvPicPr>
          <p:cNvPr id="7" name="コンテンツ プレースホルダー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00222" y="476672"/>
            <a:ext cx="4955240" cy="6048672"/>
          </a:xfrm>
        </p:spPr>
      </p:pic>
    </p:spTree>
    <p:extLst>
      <p:ext uri="{BB962C8B-B14F-4D97-AF65-F5344CB8AC3E}">
        <p14:creationId xmlns:p14="http://schemas.microsoft.com/office/powerpoint/2010/main" val="2520782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628800"/>
            <a:ext cx="8229600" cy="3298378"/>
          </a:xfrm>
        </p:spPr>
        <p:txBody>
          <a:bodyPr>
            <a:normAutofit/>
          </a:bodyPr>
          <a:lstStyle/>
          <a:p>
            <a:r>
              <a:rPr kumimoji="1" lang="ja-JP" altLang="en-US" dirty="0" smtClean="0"/>
              <a:t>世界＝関数＝システム</a:t>
            </a:r>
            <a:r>
              <a:rPr kumimoji="1" lang="en-US" altLang="ja-JP" dirty="0" smtClean="0"/>
              <a:t/>
            </a:r>
            <a:br>
              <a:rPr kumimoji="1" lang="en-US" altLang="ja-JP" dirty="0" smtClean="0"/>
            </a:br>
            <a:r>
              <a:rPr lang="ja-JP" altLang="en-US" dirty="0"/>
              <a:t>について</a:t>
            </a:r>
            <a:r>
              <a:rPr lang="ja-JP" altLang="en-US" dirty="0" smtClean="0"/>
              <a:t>の洞察、変革</a:t>
            </a:r>
            <a:endParaRPr kumimoji="1" lang="ja-JP" altLang="en-US" dirty="0"/>
          </a:p>
        </p:txBody>
      </p:sp>
    </p:spTree>
    <p:extLst>
      <p:ext uri="{BB962C8B-B14F-4D97-AF65-F5344CB8AC3E}">
        <p14:creationId xmlns:p14="http://schemas.microsoft.com/office/powerpoint/2010/main" val="1352590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84784"/>
            <a:ext cx="8229600" cy="3154362"/>
          </a:xfrm>
        </p:spPr>
        <p:txBody>
          <a:bodyPr>
            <a:normAutofit/>
          </a:bodyPr>
          <a:lstStyle/>
          <a:p>
            <a:r>
              <a:rPr kumimoji="1" lang="ja-JP" altLang="en-US" dirty="0" smtClean="0"/>
              <a:t>それを養うのに</a:t>
            </a:r>
            <a:r>
              <a:rPr kumimoji="1" lang="en-US" altLang="ja-JP" dirty="0" smtClean="0"/>
              <a:t/>
            </a:r>
            <a:br>
              <a:rPr kumimoji="1" lang="en-US" altLang="ja-JP" dirty="0" smtClean="0"/>
            </a:br>
            <a:r>
              <a:rPr lang="ja-JP" altLang="en-US" dirty="0" smtClean="0"/>
              <a:t>最も適したコトは？</a:t>
            </a:r>
            <a:endParaRPr kumimoji="1" lang="ja-JP" altLang="en-US" dirty="0"/>
          </a:p>
        </p:txBody>
      </p:sp>
    </p:spTree>
    <p:extLst>
      <p:ext uri="{BB962C8B-B14F-4D97-AF65-F5344CB8AC3E}">
        <p14:creationId xmlns:p14="http://schemas.microsoft.com/office/powerpoint/2010/main" val="3763738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276872"/>
            <a:ext cx="8640960" cy="1215008"/>
          </a:xfrm>
        </p:spPr>
        <p:txBody>
          <a:bodyPr>
            <a:noAutofit/>
          </a:bodyPr>
          <a:lstStyle/>
          <a:p>
            <a:r>
              <a:rPr kumimoji="1" lang="ja-JP" altLang="en-US" sz="9600" dirty="0" smtClean="0"/>
              <a:t>恋愛？</a:t>
            </a:r>
            <a:endParaRPr kumimoji="1" lang="ja-JP" altLang="en-US" sz="9600" dirty="0"/>
          </a:p>
        </p:txBody>
      </p:sp>
    </p:spTree>
    <p:extLst>
      <p:ext uri="{BB962C8B-B14F-4D97-AF65-F5344CB8AC3E}">
        <p14:creationId xmlns:p14="http://schemas.microsoft.com/office/powerpoint/2010/main" val="2932711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052736"/>
            <a:ext cx="8229600" cy="3442394"/>
          </a:xfrm>
        </p:spPr>
        <p:txBody>
          <a:bodyPr>
            <a:normAutofit/>
          </a:bodyPr>
          <a:lstStyle/>
          <a:p>
            <a:r>
              <a:rPr kumimoji="1" lang="ja-JP" altLang="en-US" dirty="0" smtClean="0"/>
              <a:t>多くの無惨な失敗が</a:t>
            </a:r>
            <a:r>
              <a:rPr kumimoji="1" lang="en-US" altLang="ja-JP" dirty="0" smtClean="0"/>
              <a:t/>
            </a:r>
            <a:br>
              <a:rPr kumimoji="1" lang="en-US" altLang="ja-JP" dirty="0" smtClean="0"/>
            </a:br>
            <a:r>
              <a:rPr kumimoji="1" lang="ja-JP" altLang="en-US" dirty="0" smtClean="0"/>
              <a:t>繰り替えされる中に、</a:t>
            </a:r>
            <a:r>
              <a:rPr kumimoji="1" lang="en-US" altLang="ja-JP" dirty="0" smtClean="0"/>
              <a:t/>
            </a:r>
            <a:br>
              <a:rPr kumimoji="1" lang="en-US" altLang="ja-JP" dirty="0" smtClean="0"/>
            </a:br>
            <a:r>
              <a:rPr kumimoji="1" lang="ja-JP" altLang="en-US" dirty="0" smtClean="0"/>
              <a:t>世界＝システムが見えてくる</a:t>
            </a:r>
            <a:endParaRPr kumimoji="1" lang="ja-JP" altLang="en-US" dirty="0"/>
          </a:p>
        </p:txBody>
      </p:sp>
      <p:sp>
        <p:nvSpPr>
          <p:cNvPr id="3" name="角丸四角形吹き出し 2"/>
          <p:cNvSpPr/>
          <p:nvPr/>
        </p:nvSpPr>
        <p:spPr>
          <a:xfrm>
            <a:off x="2987824" y="4437112"/>
            <a:ext cx="3960440" cy="1728192"/>
          </a:xfrm>
          <a:prstGeom prst="wedgeRoundRectCallout">
            <a:avLst>
              <a:gd name="adj1" fmla="val -11371"/>
              <a:gd name="adj2" fmla="val -684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400" dirty="0" smtClean="0">
                <a:latin typeface="HGS創英角ﾎﾟｯﾌﾟ体" panose="040B0A00000000000000" pitchFamily="50" charset="-128"/>
                <a:ea typeface="HGS創英角ﾎﾟｯﾌﾟ体" panose="040B0A00000000000000" pitchFamily="50" charset="-128"/>
              </a:rPr>
              <a:t>ＨＯＷ　ＴＯ　本はダメダメ</a:t>
            </a:r>
            <a:endParaRPr kumimoji="1" lang="ja-JP" altLang="en-US" sz="4400" dirty="0">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5828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1" nodeType="click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458618"/>
          </a:xfrm>
        </p:spPr>
        <p:txBody>
          <a:bodyPr>
            <a:normAutofit/>
          </a:bodyPr>
          <a:lstStyle/>
          <a:p>
            <a:r>
              <a:rPr kumimoji="1" lang="ja-JP" altLang="en-US" sz="6000" dirty="0" smtClean="0"/>
              <a:t>皆様、</a:t>
            </a:r>
            <a:r>
              <a:rPr kumimoji="1" lang="en-US" altLang="ja-JP" sz="6000" dirty="0" smtClean="0"/>
              <a:t/>
            </a:r>
            <a:br>
              <a:rPr kumimoji="1" lang="en-US" altLang="ja-JP" sz="6000" dirty="0" smtClean="0"/>
            </a:br>
            <a:r>
              <a:rPr lang="ja-JP" altLang="en-US" sz="6000" dirty="0" smtClean="0"/>
              <a:t>良い</a:t>
            </a:r>
            <a:r>
              <a:rPr lang="en-US" altLang="ja-JP" sz="6000" dirty="0" smtClean="0"/>
              <a:t/>
            </a:r>
            <a:br>
              <a:rPr lang="en-US" altLang="ja-JP" sz="6000" dirty="0" smtClean="0"/>
            </a:br>
            <a:r>
              <a:rPr lang="ja-JP" altLang="en-US" sz="6000" dirty="0" smtClean="0"/>
              <a:t>「研究」を！</a:t>
            </a:r>
            <a:endParaRPr kumimoji="1" lang="ja-JP" altLang="en-US" sz="6000" dirty="0"/>
          </a:p>
        </p:txBody>
      </p:sp>
    </p:spTree>
    <p:extLst>
      <p:ext uri="{BB962C8B-B14F-4D97-AF65-F5344CB8AC3E}">
        <p14:creationId xmlns:p14="http://schemas.microsoft.com/office/powerpoint/2010/main" val="2907512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「太田剛」マンダラート</a:t>
            </a:r>
            <a:r>
              <a:rPr kumimoji="1" lang="en-US" altLang="ja-JP" dirty="0" smtClean="0"/>
              <a:t/>
            </a:r>
            <a:br>
              <a:rPr kumimoji="1" lang="en-US" altLang="ja-JP" dirty="0" smtClean="0"/>
            </a:br>
            <a:r>
              <a:rPr lang="ja-JP" altLang="en-US" dirty="0" smtClean="0"/>
              <a:t>紹介②</a:t>
            </a:r>
            <a:endParaRPr kumimoji="1" lang="ja-JP" altLang="en-US" dirty="0"/>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5400" y="340829"/>
            <a:ext cx="4287080" cy="6222905"/>
          </a:xfrm>
        </p:spPr>
      </p:pic>
      <p:sp>
        <p:nvSpPr>
          <p:cNvPr id="4" name="テキスト プレースホルダー 3"/>
          <p:cNvSpPr>
            <a:spLocks noGrp="1"/>
          </p:cNvSpPr>
          <p:nvPr>
            <p:ph type="body" sz="half" idx="2"/>
          </p:nvPr>
        </p:nvSpPr>
        <p:spPr>
          <a:xfrm>
            <a:off x="467544" y="2060848"/>
            <a:ext cx="3394720" cy="4691063"/>
          </a:xfrm>
        </p:spPr>
        <p:txBody>
          <a:bodyPr>
            <a:noAutofit/>
          </a:bodyPr>
          <a:lstStyle/>
          <a:p>
            <a:r>
              <a:rPr kumimoji="1" lang="ja-JP" altLang="en-US" sz="2000" dirty="0" smtClean="0"/>
              <a:t>そうなんです、意外と、身近な存在ほどわからないことが多いんです。</a:t>
            </a:r>
            <a:endParaRPr kumimoji="1" lang="en-US" altLang="ja-JP" sz="2000" dirty="0" smtClean="0"/>
          </a:p>
          <a:p>
            <a:endParaRPr kumimoji="1" lang="en-US" altLang="ja-JP" sz="2000" dirty="0" smtClean="0"/>
          </a:p>
          <a:p>
            <a:endParaRPr kumimoji="1" lang="en-US" altLang="ja-JP" sz="2000" dirty="0" smtClean="0"/>
          </a:p>
          <a:p>
            <a:r>
              <a:rPr lang="ja-JP" altLang="en-US" sz="2000" dirty="0"/>
              <a:t>家族</a:t>
            </a:r>
            <a:r>
              <a:rPr lang="ja-JP" altLang="en-US" sz="2000" dirty="0" smtClean="0"/>
              <a:t>や恋人、親友などについては、意外と「わからない」。</a:t>
            </a:r>
            <a:endParaRPr lang="en-US" altLang="ja-JP" sz="2000" dirty="0" smtClean="0"/>
          </a:p>
          <a:p>
            <a:endParaRPr lang="en-US" altLang="ja-JP" sz="2000" dirty="0" smtClean="0"/>
          </a:p>
          <a:p>
            <a:r>
              <a:rPr kumimoji="1" lang="ja-JP" altLang="en-US" sz="2000" dirty="0"/>
              <a:t>それは</a:t>
            </a:r>
            <a:r>
              <a:rPr kumimoji="1" lang="ja-JP" altLang="en-US" sz="2000" dirty="0" smtClean="0"/>
              <a:t>、関心が無いから、ではなくて、たぶん「まるごと」接しているから、なのでしょうね。</a:t>
            </a:r>
            <a:endParaRPr kumimoji="1" lang="ja-JP" altLang="en-US" sz="2000" dirty="0"/>
          </a:p>
        </p:txBody>
      </p:sp>
    </p:spTree>
    <p:extLst>
      <p:ext uri="{BB962C8B-B14F-4D97-AF65-F5344CB8AC3E}">
        <p14:creationId xmlns:p14="http://schemas.microsoft.com/office/powerpoint/2010/main" val="154814008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763688" y="5445224"/>
            <a:ext cx="5486400" cy="566738"/>
          </a:xfrm>
        </p:spPr>
        <p:txBody>
          <a:bodyPr/>
          <a:lstStyle/>
          <a:p>
            <a:r>
              <a:rPr kumimoji="1" lang="ja-JP" altLang="en-US" dirty="0" smtClean="0"/>
              <a:t>「</a:t>
            </a:r>
            <a:r>
              <a:rPr kumimoji="1" lang="en-US" altLang="ja-JP" dirty="0" smtClean="0"/>
              <a:t>AI</a:t>
            </a:r>
            <a:r>
              <a:rPr kumimoji="1" lang="ja-JP" altLang="en-US" dirty="0" smtClean="0"/>
              <a:t>と民主主義」についてのご意見①</a:t>
            </a:r>
            <a:endParaRPr kumimoji="1" lang="ja-JP" altLang="en-US" dirty="0"/>
          </a:p>
        </p:txBody>
      </p:sp>
      <p:sp>
        <p:nvSpPr>
          <p:cNvPr id="7" name="テキスト プレースホルダー 6"/>
          <p:cNvSpPr>
            <a:spLocks noGrp="1"/>
          </p:cNvSpPr>
          <p:nvPr>
            <p:ph type="body" sz="half" idx="2"/>
          </p:nvPr>
        </p:nvSpPr>
        <p:spPr>
          <a:xfrm>
            <a:off x="1763688" y="6021288"/>
            <a:ext cx="5486400" cy="437926"/>
          </a:xfrm>
        </p:spPr>
        <p:txBody>
          <a:bodyPr/>
          <a:lstStyle/>
          <a:p>
            <a:r>
              <a:rPr kumimoji="1" lang="ja-JP" altLang="en-US" dirty="0" smtClean="0"/>
              <a:t>思考しうる</a:t>
            </a:r>
            <a:r>
              <a:rPr kumimoji="1" lang="en-US" altLang="ja-JP" dirty="0" smtClean="0"/>
              <a:t>〈</a:t>
            </a:r>
            <a:r>
              <a:rPr lang="ja-JP" altLang="en-US" dirty="0" smtClean="0"/>
              <a:t>良い未来</a:t>
            </a:r>
            <a:r>
              <a:rPr kumimoji="1" lang="en-US" altLang="ja-JP" dirty="0" smtClean="0"/>
              <a:t>〉</a:t>
            </a:r>
            <a:r>
              <a:rPr kumimoji="1" lang="ja-JP" altLang="en-US" dirty="0" smtClean="0"/>
              <a:t>の姿ですよね。</a:t>
            </a:r>
            <a:endParaRPr kumimoji="1" lang="ja-JP" altLang="en-US" dirty="0"/>
          </a:p>
        </p:txBody>
      </p:sp>
      <p:pic>
        <p:nvPicPr>
          <p:cNvPr id="4" name="図プレースホルダー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3476" b="13476"/>
          <a:stretch>
            <a:fillRect/>
          </a:stretch>
        </p:blipFill>
        <p:spPr>
          <a:xfrm>
            <a:off x="1331640" y="368660"/>
            <a:ext cx="6984776" cy="5238582"/>
          </a:xfrm>
        </p:spPr>
      </p:pic>
    </p:spTree>
    <p:extLst>
      <p:ext uri="{BB962C8B-B14F-4D97-AF65-F5344CB8AC3E}">
        <p14:creationId xmlns:p14="http://schemas.microsoft.com/office/powerpoint/2010/main" val="192117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517232"/>
            <a:ext cx="8229600" cy="1143000"/>
          </a:xfrm>
        </p:spPr>
        <p:txBody>
          <a:bodyPr>
            <a:noAutofit/>
          </a:bodyPr>
          <a:lstStyle/>
          <a:p>
            <a:r>
              <a:rPr kumimoji="1" lang="ja-JP" altLang="en-US" sz="2400" dirty="0" smtClean="0"/>
              <a:t>岡田美智男</a:t>
            </a:r>
            <a:r>
              <a:rPr kumimoji="1" lang="en-US" altLang="ja-JP" sz="2400" dirty="0" smtClean="0"/>
              <a:t>『〈</a:t>
            </a:r>
            <a:r>
              <a:rPr kumimoji="1" lang="ja-JP" altLang="en-US" sz="2400" dirty="0" smtClean="0"/>
              <a:t>弱いロボットの思考</a:t>
            </a:r>
            <a:r>
              <a:rPr kumimoji="1" lang="en-US" altLang="ja-JP" sz="2400" dirty="0" smtClean="0"/>
              <a:t>〉</a:t>
            </a:r>
            <a:r>
              <a:rPr kumimoji="1" lang="ja-JP" altLang="en-US" sz="2400" dirty="0" smtClean="0"/>
              <a:t>　</a:t>
            </a:r>
            <a:r>
              <a:rPr kumimoji="1" lang="ja-JP" altLang="en-US" sz="1800" dirty="0" smtClean="0"/>
              <a:t>わたし・身体・コミュニケーション</a:t>
            </a:r>
            <a:r>
              <a:rPr kumimoji="1" lang="en-US" altLang="ja-JP" sz="2400" dirty="0" smtClean="0"/>
              <a:t>』</a:t>
            </a:r>
            <a:r>
              <a:rPr kumimoji="1" lang="ja-JP" altLang="en-US" sz="2400" dirty="0" smtClean="0"/>
              <a:t>講談社　</a:t>
            </a:r>
            <a:r>
              <a:rPr kumimoji="1" lang="en-US" altLang="ja-JP" sz="2400" dirty="0" smtClean="0"/>
              <a:t>2017</a:t>
            </a:r>
            <a:endParaRPr kumimoji="1" lang="ja-JP" altLang="en-US" sz="2400" dirty="0"/>
          </a:p>
        </p:txBody>
      </p:sp>
      <p:sp>
        <p:nvSpPr>
          <p:cNvPr id="3" name="縦書きテキスト プレースホルダー 2"/>
          <p:cNvSpPr>
            <a:spLocks noGrp="1"/>
          </p:cNvSpPr>
          <p:nvPr>
            <p:ph type="body" orient="vert" idx="1"/>
          </p:nvPr>
        </p:nvSpPr>
        <p:spPr>
          <a:xfrm>
            <a:off x="1691680" y="548680"/>
            <a:ext cx="5760640" cy="5184576"/>
          </a:xfrm>
        </p:spPr>
        <p:txBody>
          <a:bodyPr/>
          <a:lstStyle/>
          <a:p>
            <a:pPr marL="0" indent="0">
              <a:buNone/>
            </a:pPr>
            <a:r>
              <a:rPr kumimoji="1" lang="ja-JP" altLang="en-US" dirty="0" smtClean="0"/>
              <a:t>ときにはお互いの</a:t>
            </a:r>
            <a:r>
              <a:rPr kumimoji="1" lang="en-US" altLang="ja-JP" dirty="0" smtClean="0"/>
              <a:t>〈</a:t>
            </a:r>
            <a:r>
              <a:rPr kumimoji="1" lang="ja-JP" altLang="en-US" dirty="0" smtClean="0"/>
              <a:t>弱さ</a:t>
            </a:r>
            <a:r>
              <a:rPr kumimoji="1" lang="en-US" altLang="ja-JP" dirty="0" smtClean="0"/>
              <a:t>〉</a:t>
            </a:r>
            <a:r>
              <a:rPr kumimoji="1" lang="ja-JP" altLang="en-US" dirty="0" smtClean="0"/>
              <a:t>を補完しつつ、相互の</a:t>
            </a:r>
            <a:r>
              <a:rPr kumimoji="1" lang="en-US" altLang="ja-JP" dirty="0" smtClean="0"/>
              <a:t>〈</a:t>
            </a:r>
            <a:r>
              <a:rPr kumimoji="1" lang="ja-JP" altLang="en-US" dirty="0" smtClean="0"/>
              <a:t>強み</a:t>
            </a:r>
            <a:r>
              <a:rPr kumimoji="1" lang="en-US" altLang="ja-JP" dirty="0" smtClean="0"/>
              <a:t>〉</a:t>
            </a:r>
            <a:r>
              <a:rPr kumimoji="1" lang="ja-JP" altLang="en-US" dirty="0" smtClean="0"/>
              <a:t>を引きだすという関係性も大事にしたい。「さすが、慣れたもんだね</a:t>
            </a:r>
            <a:r>
              <a:rPr kumimoji="1" lang="en-US" altLang="ja-JP" dirty="0" smtClean="0"/>
              <a:t>……</a:t>
            </a:r>
            <a:r>
              <a:rPr kumimoji="1" lang="ja-JP" altLang="en-US" dirty="0" err="1" smtClean="0"/>
              <a:t>、</a:t>
            </a:r>
            <a:r>
              <a:rPr kumimoji="1" lang="ja-JP" altLang="en-US" dirty="0" smtClean="0"/>
              <a:t>こんなところを器用に運転できるんだから</a:t>
            </a:r>
            <a:r>
              <a:rPr kumimoji="1" lang="en-US" altLang="ja-JP" dirty="0" smtClean="0"/>
              <a:t>……</a:t>
            </a:r>
            <a:r>
              <a:rPr kumimoji="1" lang="ja-JP" altLang="en-US" dirty="0" err="1" smtClean="0"/>
              <a:t>。</a:t>
            </a:r>
            <a:r>
              <a:rPr kumimoji="1" lang="ja-JP" altLang="en-US" dirty="0" smtClean="0"/>
              <a:t>」とつぶやく自動運転システムを横目に、ときには得意顔でドライバーがハンドルを握るような場面があってもいいのだ。</a:t>
            </a:r>
            <a:endParaRPr kumimoji="1" lang="ja-JP" altLang="en-US" dirty="0"/>
          </a:p>
        </p:txBody>
      </p:sp>
    </p:spTree>
    <p:extLst>
      <p:ext uri="{BB962C8B-B14F-4D97-AF65-F5344CB8AC3E}">
        <p14:creationId xmlns:p14="http://schemas.microsoft.com/office/powerpoint/2010/main" val="37722907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3688" y="5445224"/>
            <a:ext cx="5486400" cy="566738"/>
          </a:xfrm>
        </p:spPr>
        <p:txBody>
          <a:bodyPr/>
          <a:lstStyle/>
          <a:p>
            <a:r>
              <a:rPr kumimoji="1" lang="ja-JP" altLang="en-US" dirty="0" smtClean="0"/>
              <a:t>「</a:t>
            </a:r>
            <a:r>
              <a:rPr kumimoji="1" lang="en-US" altLang="ja-JP" dirty="0" smtClean="0"/>
              <a:t>AI</a:t>
            </a:r>
            <a:r>
              <a:rPr kumimoji="1" lang="ja-JP" altLang="en-US" dirty="0" smtClean="0"/>
              <a:t>と民主主義」についてのご意見②</a:t>
            </a:r>
            <a:endParaRPr kumimoji="1" lang="ja-JP" altLang="en-US" dirty="0"/>
          </a:p>
        </p:txBody>
      </p:sp>
      <p:pic>
        <p:nvPicPr>
          <p:cNvPr id="5" name="図プレースホルダー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211" b="3211"/>
          <a:stretch>
            <a:fillRect/>
          </a:stretch>
        </p:blipFill>
        <p:spPr>
          <a:xfrm>
            <a:off x="1259633" y="213284"/>
            <a:ext cx="6975920" cy="5231940"/>
          </a:xfrm>
        </p:spPr>
      </p:pic>
      <p:sp>
        <p:nvSpPr>
          <p:cNvPr id="4" name="テキスト プレースホルダー 3"/>
          <p:cNvSpPr>
            <a:spLocks noGrp="1"/>
          </p:cNvSpPr>
          <p:nvPr>
            <p:ph type="body" sz="half" idx="2"/>
          </p:nvPr>
        </p:nvSpPr>
        <p:spPr>
          <a:xfrm>
            <a:off x="1763688" y="6093296"/>
            <a:ext cx="5486400" cy="293910"/>
          </a:xfrm>
        </p:spPr>
        <p:txBody>
          <a:bodyPr>
            <a:normAutofit lnSpcReduction="10000"/>
          </a:bodyPr>
          <a:lstStyle/>
          <a:p>
            <a:r>
              <a:rPr kumimoji="1" lang="ja-JP" altLang="en-US" dirty="0" smtClean="0"/>
              <a:t>ＡＩに権利は与えるのかな？</a:t>
            </a:r>
            <a:endParaRPr kumimoji="1" lang="ja-JP" altLang="en-US" dirty="0"/>
          </a:p>
        </p:txBody>
      </p:sp>
    </p:spTree>
    <p:extLst>
      <p:ext uri="{BB962C8B-B14F-4D97-AF65-F5344CB8AC3E}">
        <p14:creationId xmlns:p14="http://schemas.microsoft.com/office/powerpoint/2010/main" val="3485107701"/>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96" y="5517232"/>
            <a:ext cx="5486400" cy="566738"/>
          </a:xfrm>
        </p:spPr>
        <p:txBody>
          <a:bodyPr/>
          <a:lstStyle/>
          <a:p>
            <a:r>
              <a:rPr lang="ja-JP" altLang="en-US" dirty="0"/>
              <a:t>「</a:t>
            </a:r>
            <a:r>
              <a:rPr lang="en-US" altLang="ja-JP" dirty="0"/>
              <a:t>AI</a:t>
            </a:r>
            <a:r>
              <a:rPr lang="ja-JP" altLang="en-US" dirty="0"/>
              <a:t>と民主主義」についての</a:t>
            </a:r>
            <a:r>
              <a:rPr lang="ja-JP" altLang="en-US" dirty="0" smtClean="0"/>
              <a:t>ご意見③</a:t>
            </a:r>
            <a:endParaRPr kumimoji="1" lang="ja-JP" altLang="en-US" dirty="0"/>
          </a:p>
        </p:txBody>
      </p:sp>
      <p:sp>
        <p:nvSpPr>
          <p:cNvPr id="4" name="テキスト プレースホルダー 3"/>
          <p:cNvSpPr>
            <a:spLocks noGrp="1"/>
          </p:cNvSpPr>
          <p:nvPr>
            <p:ph type="body" sz="half" idx="2"/>
          </p:nvPr>
        </p:nvSpPr>
        <p:spPr>
          <a:xfrm>
            <a:off x="1835696" y="6165304"/>
            <a:ext cx="5486400" cy="365918"/>
          </a:xfrm>
        </p:spPr>
        <p:txBody>
          <a:bodyPr/>
          <a:lstStyle/>
          <a:p>
            <a:r>
              <a:rPr kumimoji="1" lang="ja-JP" altLang="en-US" dirty="0" smtClean="0"/>
              <a:t>恐いですよね。けれども、それはもしかしたら「幸せ」かもしれない。</a:t>
            </a:r>
            <a:endParaRPr kumimoji="1" lang="ja-JP" altLang="en-US" dirty="0"/>
          </a:p>
        </p:txBody>
      </p:sp>
      <p:pic>
        <p:nvPicPr>
          <p:cNvPr id="7" name="図プレースホルダー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3719" b="13719"/>
          <a:stretch>
            <a:fillRect/>
          </a:stretch>
        </p:blipFill>
        <p:spPr>
          <a:xfrm>
            <a:off x="1403648" y="280288"/>
            <a:ext cx="6912768" cy="5236944"/>
          </a:xfrm>
        </p:spPr>
      </p:pic>
    </p:spTree>
    <p:extLst>
      <p:ext uri="{BB962C8B-B14F-4D97-AF65-F5344CB8AC3E}">
        <p14:creationId xmlns:p14="http://schemas.microsoft.com/office/powerpoint/2010/main" val="429186264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60232" y="1844824"/>
            <a:ext cx="1850504" cy="994122"/>
          </a:xfrm>
        </p:spPr>
        <p:txBody>
          <a:bodyPr>
            <a:normAutofit/>
          </a:bodyPr>
          <a:lstStyle/>
          <a:p>
            <a:r>
              <a:rPr kumimoji="1" lang="ja-JP" altLang="en-US" sz="2000" dirty="0" smtClean="0"/>
              <a:t>朝日新聞　</a:t>
            </a:r>
            <a:r>
              <a:rPr kumimoji="1" lang="en-US" altLang="ja-JP" sz="2000" dirty="0" smtClean="0"/>
              <a:t>2019</a:t>
            </a:r>
            <a:r>
              <a:rPr kumimoji="1" lang="ja-JP" altLang="en-US" sz="2000" dirty="0" smtClean="0"/>
              <a:t>年</a:t>
            </a:r>
            <a:r>
              <a:rPr kumimoji="1" lang="en-US" altLang="ja-JP" sz="2000" dirty="0" smtClean="0"/>
              <a:t>1</a:t>
            </a:r>
            <a:r>
              <a:rPr kumimoji="1" lang="ja-JP" altLang="en-US" sz="2000" dirty="0" smtClean="0"/>
              <a:t>月</a:t>
            </a:r>
            <a:r>
              <a:rPr kumimoji="1" lang="en-US" altLang="ja-JP" sz="2000" dirty="0" smtClean="0"/>
              <a:t>16</a:t>
            </a:r>
            <a:r>
              <a:rPr kumimoji="1" lang="ja-JP" altLang="en-US" sz="2000" dirty="0" smtClean="0"/>
              <a:t>日</a:t>
            </a:r>
            <a:endParaRPr kumimoji="1" lang="ja-JP" altLang="en-US" sz="2000" dirty="0"/>
          </a:p>
        </p:txBody>
      </p:sp>
      <p:sp>
        <p:nvSpPr>
          <p:cNvPr id="6" name="四角形吹き出し 5"/>
          <p:cNvSpPr/>
          <p:nvPr/>
        </p:nvSpPr>
        <p:spPr>
          <a:xfrm>
            <a:off x="539552" y="3942207"/>
            <a:ext cx="7416824" cy="1906192"/>
          </a:xfrm>
          <a:prstGeom prst="wedgeRectCallout">
            <a:avLst>
              <a:gd name="adj1" fmla="val 4840"/>
              <a:gd name="adj2" fmla="val -13643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smtClean="0"/>
              <a:t>厚労省</a:t>
            </a:r>
            <a:r>
              <a:rPr kumimoji="1" lang="ja-JP" altLang="en-US" sz="2800" dirty="0" smtClean="0"/>
              <a:t>は</a:t>
            </a:r>
            <a:r>
              <a:rPr kumimoji="1" lang="en-US" altLang="ja-JP" sz="2800" dirty="0" smtClean="0"/>
              <a:t>AI</a:t>
            </a:r>
            <a:r>
              <a:rPr kumimoji="1" lang="ja-JP" altLang="en-US" sz="2800" dirty="0" smtClean="0"/>
              <a:t>が仕事を</a:t>
            </a:r>
            <a:r>
              <a:rPr kumimoji="1" lang="en-US" altLang="ja-JP" sz="2800" dirty="0" smtClean="0"/>
              <a:t>〈</a:t>
            </a:r>
            <a:r>
              <a:rPr kumimoji="1" lang="ja-JP" altLang="en-US" sz="2800" dirty="0" smtClean="0"/>
              <a:t>奪う</a:t>
            </a:r>
            <a:r>
              <a:rPr kumimoji="1" lang="en-US" altLang="ja-JP" sz="2800" dirty="0" smtClean="0"/>
              <a:t>〉</a:t>
            </a:r>
            <a:r>
              <a:rPr kumimoji="1" lang="ja-JP" altLang="en-US" sz="2800" dirty="0" smtClean="0"/>
              <a:t>可能性をどれだけ念頭に置いているのだろう？</a:t>
            </a:r>
            <a:endParaRPr kumimoji="1" lang="ja-JP" altLang="en-US" sz="2800" dirty="0"/>
          </a:p>
        </p:txBody>
      </p:sp>
      <p:sp>
        <p:nvSpPr>
          <p:cNvPr id="4" name="テキスト ボックス 3"/>
          <p:cNvSpPr txBox="1"/>
          <p:nvPr/>
        </p:nvSpPr>
        <p:spPr>
          <a:xfrm>
            <a:off x="1115616" y="738866"/>
            <a:ext cx="7056783" cy="1846659"/>
          </a:xfrm>
          <a:prstGeom prst="rect">
            <a:avLst/>
          </a:prstGeom>
          <a:noFill/>
        </p:spPr>
        <p:txBody>
          <a:bodyPr wrap="square" rtlCol="0">
            <a:spAutoFit/>
          </a:bodyPr>
          <a:lstStyle/>
          <a:p>
            <a:r>
              <a:rPr lang="ja-JP" altLang="en-US" sz="3200" dirty="0"/>
              <a:t>「労働力が今後減っていく中で、生産力を維持するためには女性や高齢者の労働が必要」という厚労省の見解</a:t>
            </a:r>
            <a:endParaRPr lang="en-US" altLang="ja-JP" sz="3200" dirty="0"/>
          </a:p>
          <a:p>
            <a:endParaRPr kumimoji="1" lang="ja-JP" altLang="en-US" dirty="0"/>
          </a:p>
        </p:txBody>
      </p:sp>
    </p:spTree>
    <p:extLst>
      <p:ext uri="{BB962C8B-B14F-4D97-AF65-F5344CB8AC3E}">
        <p14:creationId xmlns:p14="http://schemas.microsoft.com/office/powerpoint/2010/main" val="616687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945</Words>
  <Application>Microsoft Office PowerPoint</Application>
  <PresentationFormat>画面に合わせる (4:3)</PresentationFormat>
  <Paragraphs>172</Paragraphs>
  <Slides>34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Daiichi Gaiji</vt:lpstr>
      <vt:lpstr>HGP行書体</vt:lpstr>
      <vt:lpstr>HGP創英角ﾎﾟｯﾌﾟ体</vt:lpstr>
      <vt:lpstr>HGS創英ﾌﾟﾚｾﾞﾝｽEB</vt:lpstr>
      <vt:lpstr>HGS創英角ﾎﾟｯﾌﾟ体</vt:lpstr>
      <vt:lpstr>ＭＳ Ｐゴシック</vt:lpstr>
      <vt:lpstr>Arial</vt:lpstr>
      <vt:lpstr>Calibri</vt:lpstr>
      <vt:lpstr>Office ​​テーマ</vt:lpstr>
      <vt:lpstr>私をブンガクに連れてって その３</vt:lpstr>
      <vt:lpstr>「研究」について</vt:lpstr>
      <vt:lpstr>「太田剛」マンダラート 紹介①</vt:lpstr>
      <vt:lpstr>「太田剛」マンダラート 紹介②</vt:lpstr>
      <vt:lpstr>「AIと民主主義」についてのご意見①</vt:lpstr>
      <vt:lpstr>岡田美智男『〈弱いロボットの思考〉　わたし・身体・コミュニケーション』講談社　2017</vt:lpstr>
      <vt:lpstr>「AIと民主主義」についてのご意見②</vt:lpstr>
      <vt:lpstr>「AIと民主主義」についてのご意見③</vt:lpstr>
      <vt:lpstr>朝日新聞　2019年1月16日</vt:lpstr>
      <vt:lpstr>ところで…</vt:lpstr>
      <vt:lpstr>パワーポイントを 禁止している会社</vt:lpstr>
      <vt:lpstr>人間は 「何」を 考えてきた のだろう？</vt:lpstr>
      <vt:lpstr>仮説：「関数」について、ではないか？</vt:lpstr>
      <vt:lpstr>PowerPoint プレゼンテーション</vt:lpstr>
      <vt:lpstr>「先行きが見えない不安」とは？</vt:lpstr>
      <vt:lpstr>世界＝複雑な関数</vt:lpstr>
      <vt:lpstr>学級委員とアウトサイダー</vt:lpstr>
      <vt:lpstr>アウトサイダーの存在が、 新たな学級委員を生む</vt:lpstr>
      <vt:lpstr>「歴史」とはなんだったのか</vt:lpstr>
      <vt:lpstr>ビジネスチャンスの創造</vt:lpstr>
      <vt:lpstr>フクシマ</vt:lpstr>
      <vt:lpstr>ブラックツーリズム</vt:lpstr>
      <vt:lpstr>グローバル経済</vt:lpstr>
      <vt:lpstr>PowerPoint プレゼンテーション</vt:lpstr>
      <vt:lpstr>PowerPoint プレゼンテーション</vt:lpstr>
      <vt:lpstr>お金を稼ぐには</vt:lpstr>
      <vt:lpstr>危険運転とは</vt:lpstr>
      <vt:lpstr>「あおり運転」判決の争点</vt:lpstr>
      <vt:lpstr>PowerPoint プレゼンテーション</vt:lpstr>
      <vt:lpstr>世界＝関数＝システム についての洞察、変革</vt:lpstr>
      <vt:lpstr>それを養うのに 最も適したコトは？</vt:lpstr>
      <vt:lpstr>恋愛？</vt:lpstr>
      <vt:lpstr>多くの無惨な失敗が 繰り替えされる中に、 世界＝システムが見えてくる</vt:lpstr>
      <vt:lpstr>皆様、 良い 「研究」を！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私をブンガクに連れてって その３</dc:title>
  <dc:creator>Admn</dc:creator>
  <cp:lastModifiedBy>明治大学中央図書館</cp:lastModifiedBy>
  <cp:revision>37</cp:revision>
  <cp:lastPrinted>2019-01-17T01:21:23Z</cp:lastPrinted>
  <dcterms:created xsi:type="dcterms:W3CDTF">2019-01-11T04:40:11Z</dcterms:created>
  <dcterms:modified xsi:type="dcterms:W3CDTF">2019-01-22T08:51:06Z</dcterms:modified>
</cp:coreProperties>
</file>